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10" r:id="rId5"/>
    <p:sldMasterId id="2147483712" r:id="rId6"/>
  </p:sldMasterIdLst>
  <p:notesMasterIdLst>
    <p:notesMasterId r:id="rId37"/>
  </p:notesMasterIdLst>
  <p:sldIdLst>
    <p:sldId id="1771" r:id="rId7"/>
    <p:sldId id="256" r:id="rId8"/>
    <p:sldId id="1762" r:id="rId9"/>
    <p:sldId id="1761" r:id="rId10"/>
    <p:sldId id="1763" r:id="rId11"/>
    <p:sldId id="1765" r:id="rId12"/>
    <p:sldId id="1766" r:id="rId13"/>
    <p:sldId id="1753" r:id="rId14"/>
    <p:sldId id="1767" r:id="rId15"/>
    <p:sldId id="1760" r:id="rId16"/>
    <p:sldId id="1768" r:id="rId17"/>
    <p:sldId id="276" r:id="rId18"/>
    <p:sldId id="1218" r:id="rId19"/>
    <p:sldId id="1769" r:id="rId20"/>
    <p:sldId id="1770" r:id="rId21"/>
    <p:sldId id="1751" r:id="rId22"/>
    <p:sldId id="1372" r:id="rId23"/>
    <p:sldId id="1772" r:id="rId24"/>
    <p:sldId id="843" r:id="rId25"/>
    <p:sldId id="847" r:id="rId26"/>
    <p:sldId id="848" r:id="rId27"/>
    <p:sldId id="1738" r:id="rId28"/>
    <p:sldId id="275" r:id="rId29"/>
    <p:sldId id="1752" r:id="rId30"/>
    <p:sldId id="1749" r:id="rId31"/>
    <p:sldId id="1740" r:id="rId32"/>
    <p:sldId id="1745" r:id="rId33"/>
    <p:sldId id="1747" r:id="rId34"/>
    <p:sldId id="1748" r:id="rId35"/>
    <p:sldId id="1746" r:id="rId3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0E8"/>
    <a:srgbClr val="0AADC9"/>
    <a:srgbClr val="E0180E"/>
    <a:srgbClr val="3E0076"/>
    <a:srgbClr val="EFECE8"/>
    <a:srgbClr val="AA3A31"/>
    <a:srgbClr val="EF1A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28" autoAdjust="0"/>
  </p:normalViewPr>
  <p:slideViewPr>
    <p:cSldViewPr snapToGrid="0">
      <p:cViewPr varScale="1">
        <p:scale>
          <a:sx n="64" d="100"/>
          <a:sy n="64" d="100"/>
        </p:scale>
        <p:origin x="1397" y="6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uening" userId="0b4dd2b2-9f84-47e1-bc78-5836b011fc65" providerId="ADAL" clId="{759737FC-70A6-4873-8457-BF976925CB22}"/>
    <pc:docChg chg="addSld delSld modSld sldOrd delSection modSection">
      <pc:chgData name="Jonathan Buening" userId="0b4dd2b2-9f84-47e1-bc78-5836b011fc65" providerId="ADAL" clId="{759737FC-70A6-4873-8457-BF976925CB22}" dt="2023-12-19T03:32:54.559" v="371" actId="20577"/>
      <pc:docMkLst>
        <pc:docMk/>
      </pc:docMkLst>
      <pc:sldChg chg="del">
        <pc:chgData name="Jonathan Buening" userId="0b4dd2b2-9f84-47e1-bc78-5836b011fc65" providerId="ADAL" clId="{759737FC-70A6-4873-8457-BF976925CB22}" dt="2023-12-19T03:29:16.655" v="0" actId="47"/>
        <pc:sldMkLst>
          <pc:docMk/>
          <pc:sldMk cId="505556560" sldId="1754"/>
        </pc:sldMkLst>
      </pc:sldChg>
      <pc:sldChg chg="del">
        <pc:chgData name="Jonathan Buening" userId="0b4dd2b2-9f84-47e1-bc78-5836b011fc65" providerId="ADAL" clId="{759737FC-70A6-4873-8457-BF976925CB22}" dt="2023-12-19T03:29:16.655" v="0" actId="47"/>
        <pc:sldMkLst>
          <pc:docMk/>
          <pc:sldMk cId="1744553330" sldId="1755"/>
        </pc:sldMkLst>
      </pc:sldChg>
      <pc:sldChg chg="del">
        <pc:chgData name="Jonathan Buening" userId="0b4dd2b2-9f84-47e1-bc78-5836b011fc65" providerId="ADAL" clId="{759737FC-70A6-4873-8457-BF976925CB22}" dt="2023-12-19T03:29:16.655" v="0" actId="47"/>
        <pc:sldMkLst>
          <pc:docMk/>
          <pc:sldMk cId="2246192490" sldId="1756"/>
        </pc:sldMkLst>
      </pc:sldChg>
      <pc:sldChg chg="del">
        <pc:chgData name="Jonathan Buening" userId="0b4dd2b2-9f84-47e1-bc78-5836b011fc65" providerId="ADAL" clId="{759737FC-70A6-4873-8457-BF976925CB22}" dt="2023-12-19T03:29:16.655" v="0" actId="47"/>
        <pc:sldMkLst>
          <pc:docMk/>
          <pc:sldMk cId="2720979815" sldId="1757"/>
        </pc:sldMkLst>
      </pc:sldChg>
      <pc:sldChg chg="del">
        <pc:chgData name="Jonathan Buening" userId="0b4dd2b2-9f84-47e1-bc78-5836b011fc65" providerId="ADAL" clId="{759737FC-70A6-4873-8457-BF976925CB22}" dt="2023-12-19T03:29:16.655" v="0" actId="47"/>
        <pc:sldMkLst>
          <pc:docMk/>
          <pc:sldMk cId="3634067862" sldId="1758"/>
        </pc:sldMkLst>
      </pc:sldChg>
      <pc:sldChg chg="del">
        <pc:chgData name="Jonathan Buening" userId="0b4dd2b2-9f84-47e1-bc78-5836b011fc65" providerId="ADAL" clId="{759737FC-70A6-4873-8457-BF976925CB22}" dt="2023-12-19T03:29:16.655" v="0" actId="47"/>
        <pc:sldMkLst>
          <pc:docMk/>
          <pc:sldMk cId="3364604657" sldId="1759"/>
        </pc:sldMkLst>
      </pc:sldChg>
      <pc:sldChg chg="modSp add mod ord">
        <pc:chgData name="Jonathan Buening" userId="0b4dd2b2-9f84-47e1-bc78-5836b011fc65" providerId="ADAL" clId="{759737FC-70A6-4873-8457-BF976925CB22}" dt="2023-12-19T03:32:54.559" v="371" actId="20577"/>
        <pc:sldMkLst>
          <pc:docMk/>
          <pc:sldMk cId="3839896879" sldId="1772"/>
        </pc:sldMkLst>
        <pc:spChg chg="mod">
          <ac:chgData name="Jonathan Buening" userId="0b4dd2b2-9f84-47e1-bc78-5836b011fc65" providerId="ADAL" clId="{759737FC-70A6-4873-8457-BF976925CB22}" dt="2023-12-19T03:32:32.195" v="351" actId="14100"/>
          <ac:spMkLst>
            <pc:docMk/>
            <pc:sldMk cId="3839896879" sldId="1772"/>
            <ac:spMk id="5" creationId="{C9779D07-B7DE-2CA9-F780-8FDCC6FA484E}"/>
          </ac:spMkLst>
        </pc:spChg>
        <pc:spChg chg="mod">
          <ac:chgData name="Jonathan Buening" userId="0b4dd2b2-9f84-47e1-bc78-5836b011fc65" providerId="ADAL" clId="{759737FC-70A6-4873-8457-BF976925CB22}" dt="2023-12-19T03:32:54.559" v="371" actId="20577"/>
          <ac:spMkLst>
            <pc:docMk/>
            <pc:sldMk cId="3839896879" sldId="1772"/>
            <ac:spMk id="7" creationId="{80E0F9E6-1CDE-208E-74FD-6A78C3719F3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tswave.sharepoint.com/Devcom/Development/2023%20Campaign/Reports/Final%20Reports/Final%20Report%20July%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tswave.sharepoint.com/Devcom/Development/2023%20Campaign/Reports/Final%20Reports/Final%20Report%20July%20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49079738810251"/>
          <c:y val="5.7305376077267392E-2"/>
          <c:w val="0.62448962691146059"/>
          <c:h val="0.83690625029824683"/>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74101243348582"/>
          <c:y val="0.13574038875802258"/>
          <c:w val="0.61208603767411429"/>
          <c:h val="0.83570034352815215"/>
        </c:manualLayout>
      </c:layout>
      <c:pieChart>
        <c:varyColors val="1"/>
        <c:ser>
          <c:idx val="0"/>
          <c:order val="0"/>
          <c:spPr>
            <a:ln w="38100">
              <a:solidFill>
                <a:schemeClr val="tx1"/>
              </a:solidFill>
            </a:ln>
            <a:effectLst/>
          </c:spPr>
          <c:dPt>
            <c:idx val="0"/>
            <c:bubble3D val="0"/>
            <c:spPr>
              <a:solidFill>
                <a:schemeClr val="accent3"/>
              </a:solidFill>
              <a:ln w="38100">
                <a:solidFill>
                  <a:schemeClr val="tx1"/>
                </a:solidFill>
              </a:ln>
              <a:effectLst/>
            </c:spPr>
            <c:extLst>
              <c:ext xmlns:c16="http://schemas.microsoft.com/office/drawing/2014/chart" uri="{C3380CC4-5D6E-409C-BE32-E72D297353CC}">
                <c16:uniqueId val="{00000001-DE3A-4951-BA1C-A7444525912D}"/>
              </c:ext>
            </c:extLst>
          </c:dPt>
          <c:dPt>
            <c:idx val="1"/>
            <c:bubble3D val="0"/>
            <c:spPr>
              <a:solidFill>
                <a:schemeClr val="accent2"/>
              </a:solidFill>
              <a:ln w="38100">
                <a:solidFill>
                  <a:schemeClr val="tx1"/>
                </a:solidFill>
              </a:ln>
              <a:effectLst/>
            </c:spPr>
            <c:extLst>
              <c:ext xmlns:c16="http://schemas.microsoft.com/office/drawing/2014/chart" uri="{C3380CC4-5D6E-409C-BE32-E72D297353CC}">
                <c16:uniqueId val="{00000003-DE3A-4951-BA1C-A7444525912D}"/>
              </c:ext>
            </c:extLst>
          </c:dPt>
          <c:dPt>
            <c:idx val="2"/>
            <c:bubble3D val="0"/>
            <c:spPr>
              <a:solidFill>
                <a:schemeClr val="accent5"/>
              </a:solidFill>
              <a:ln w="38100">
                <a:solidFill>
                  <a:schemeClr val="tx1"/>
                </a:solidFill>
              </a:ln>
              <a:effectLst/>
            </c:spPr>
            <c:extLst>
              <c:ext xmlns:c16="http://schemas.microsoft.com/office/drawing/2014/chart" uri="{C3380CC4-5D6E-409C-BE32-E72D297353CC}">
                <c16:uniqueId val="{00000005-DE3A-4951-BA1C-A7444525912D}"/>
              </c:ext>
            </c:extLst>
          </c:dPt>
          <c:dPt>
            <c:idx val="3"/>
            <c:bubble3D val="0"/>
            <c:spPr>
              <a:solidFill>
                <a:schemeClr val="accent1"/>
              </a:solidFill>
              <a:ln w="38100">
                <a:solidFill>
                  <a:schemeClr val="tx1"/>
                </a:solidFill>
              </a:ln>
              <a:effectLst/>
            </c:spPr>
            <c:extLst>
              <c:ext xmlns:c16="http://schemas.microsoft.com/office/drawing/2014/chart" uri="{C3380CC4-5D6E-409C-BE32-E72D297353CC}">
                <c16:uniqueId val="{00000007-DE3A-4951-BA1C-A7444525912D}"/>
              </c:ext>
            </c:extLst>
          </c:dPt>
          <c:dPt>
            <c:idx val="4"/>
            <c:bubble3D val="0"/>
            <c:spPr>
              <a:solidFill>
                <a:schemeClr val="accent4"/>
              </a:solidFill>
              <a:ln w="38100">
                <a:solidFill>
                  <a:schemeClr val="tx1"/>
                </a:solidFill>
              </a:ln>
              <a:effectLst/>
            </c:spPr>
            <c:extLst>
              <c:ext xmlns:c16="http://schemas.microsoft.com/office/drawing/2014/chart" uri="{C3380CC4-5D6E-409C-BE32-E72D297353CC}">
                <c16:uniqueId val="{00000009-DE3A-4951-BA1C-A7444525912D}"/>
              </c:ext>
            </c:extLst>
          </c:dPt>
          <c:dLbls>
            <c:dLbl>
              <c:idx val="0"/>
              <c:layout>
                <c:manualLayout>
                  <c:x val="-0.21409570700699543"/>
                  <c:y val="-2.200841948496517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3A-4951-BA1C-A7444525912D}"/>
                </c:ext>
              </c:extLst>
            </c:dLbl>
            <c:dLbl>
              <c:idx val="1"/>
              <c:layout>
                <c:manualLayout>
                  <c:x val="0.32255875821114971"/>
                  <c:y val="-5.644506665132560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3A-4951-BA1C-A7444525912D}"/>
                </c:ext>
              </c:extLst>
            </c:dLbl>
            <c:dLbl>
              <c:idx val="2"/>
              <c:layout>
                <c:manualLayout>
                  <c:x val="0.10154983567656026"/>
                  <c:y val="0.1262669561025793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3A-4951-BA1C-A7444525912D}"/>
                </c:ext>
              </c:extLst>
            </c:dLbl>
            <c:dLbl>
              <c:idx val="3"/>
              <c:layout>
                <c:manualLayout>
                  <c:x val="-5.2166163186501462E-2"/>
                  <c:y val="0.14310691063640407"/>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844177224331346"/>
                      <c:h val="0.1713395713120868"/>
                    </c:manualLayout>
                  </c15:layout>
                </c:ext>
                <c:ext xmlns:c16="http://schemas.microsoft.com/office/drawing/2014/chart" uri="{C3380CC4-5D6E-409C-BE32-E72D297353CC}">
                  <c16:uniqueId val="{00000007-DE3A-4951-BA1C-A7444525912D}"/>
                </c:ext>
              </c:extLst>
            </c:dLbl>
            <c:dLbl>
              <c:idx val="4"/>
              <c:layout>
                <c:manualLayout>
                  <c:x val="-9.9888984709745485E-2"/>
                  <c:y val="0.12877403786306726"/>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0851093865946766"/>
                      <c:h val="0.10887535858745463"/>
                    </c:manualLayout>
                  </c15:layout>
                </c:ext>
                <c:ext xmlns:c16="http://schemas.microsoft.com/office/drawing/2014/chart" uri="{C3380CC4-5D6E-409C-BE32-E72D297353CC}">
                  <c16:uniqueId val="{00000009-DE3A-4951-BA1C-A7444525912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'PPT Simplified Chart Data'!$B$7:$B$11</c:f>
              <c:strCache>
                <c:ptCount val="5"/>
                <c:pt idx="0">
                  <c:v>Corporate/Business</c:v>
                </c:pt>
                <c:pt idx="1">
                  <c:v>Individuals (Workplace) </c:v>
                </c:pt>
                <c:pt idx="2">
                  <c:v>Individuals (Non-Workplace)</c:v>
                </c:pt>
                <c:pt idx="3">
                  <c:v>Foundations/Misc.</c:v>
                </c:pt>
                <c:pt idx="4">
                  <c:v>Restricted </c:v>
                </c:pt>
              </c:strCache>
            </c:strRef>
          </c:cat>
          <c:val>
            <c:numRef>
              <c:f>'PPT Simplified Chart Data'!$D$7:$D$11</c:f>
              <c:numCache>
                <c:formatCode>0%</c:formatCode>
                <c:ptCount val="5"/>
                <c:pt idx="0">
                  <c:v>0.23973175310402486</c:v>
                </c:pt>
                <c:pt idx="1">
                  <c:v>0.49068110672783283</c:v>
                </c:pt>
                <c:pt idx="2">
                  <c:v>9.9392324722788916E-2</c:v>
                </c:pt>
                <c:pt idx="3">
                  <c:v>9.8907251996707884E-2</c:v>
                </c:pt>
                <c:pt idx="4">
                  <c:v>7.1287563448645522E-2</c:v>
                </c:pt>
              </c:numCache>
            </c:numRef>
          </c:val>
          <c:extLst>
            <c:ext xmlns:c16="http://schemas.microsoft.com/office/drawing/2014/chart" uri="{C3380CC4-5D6E-409C-BE32-E72D297353CC}">
              <c16:uniqueId val="{0000000A-DE3A-4951-BA1C-A7444525912D}"/>
            </c:ext>
          </c:extLst>
        </c:ser>
        <c:dLbls>
          <c:dLblPos val="outEnd"/>
          <c:showLegendKey val="0"/>
          <c:showVal val="1"/>
          <c:showCatName val="0"/>
          <c:showSerName val="0"/>
          <c:showPercent val="0"/>
          <c:showBubbleSize val="0"/>
          <c:showLeaderLines val="1"/>
        </c:dLbls>
        <c:firstSliceAng val="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accent1"/>
              </a:solidFill>
              <a:ln w="85725">
                <a:noFill/>
              </a:ln>
              <a:effectLst/>
            </c:spPr>
            <c:extLst>
              <c:ext xmlns:c16="http://schemas.microsoft.com/office/drawing/2014/chart" uri="{C3380CC4-5D6E-409C-BE32-E72D297353CC}">
                <c16:uniqueId val="{00000001-E778-4E11-BE54-C1C13733EEF2}"/>
              </c:ext>
            </c:extLst>
          </c:dPt>
          <c:dPt>
            <c:idx val="1"/>
            <c:bubble3D val="0"/>
            <c:spPr>
              <a:solidFill>
                <a:schemeClr val="accent2"/>
              </a:solidFill>
              <a:ln w="85725">
                <a:noFill/>
              </a:ln>
              <a:effectLst/>
            </c:spPr>
            <c:extLst>
              <c:ext xmlns:c16="http://schemas.microsoft.com/office/drawing/2014/chart" uri="{C3380CC4-5D6E-409C-BE32-E72D297353CC}">
                <c16:uniqueId val="{00000003-E778-4E11-BE54-C1C13733EEF2}"/>
              </c:ext>
            </c:extLst>
          </c:dPt>
          <c:dPt>
            <c:idx val="2"/>
            <c:bubble3D val="0"/>
            <c:spPr>
              <a:solidFill>
                <a:schemeClr val="accent3"/>
              </a:solidFill>
              <a:ln w="85725">
                <a:noFill/>
              </a:ln>
              <a:effectLst/>
            </c:spPr>
            <c:extLst>
              <c:ext xmlns:c16="http://schemas.microsoft.com/office/drawing/2014/chart" uri="{C3380CC4-5D6E-409C-BE32-E72D297353CC}">
                <c16:uniqueId val="{00000005-E778-4E11-BE54-C1C13733EEF2}"/>
              </c:ext>
            </c:extLst>
          </c:dPt>
          <c:dPt>
            <c:idx val="3"/>
            <c:bubble3D val="0"/>
            <c:spPr>
              <a:solidFill>
                <a:schemeClr val="accent4"/>
              </a:solidFill>
              <a:ln w="0">
                <a:noFill/>
              </a:ln>
              <a:effectLst/>
            </c:spPr>
            <c:extLst>
              <c:ext xmlns:c16="http://schemas.microsoft.com/office/drawing/2014/chart" uri="{C3380CC4-5D6E-409C-BE32-E72D297353CC}">
                <c16:uniqueId val="{00000007-E778-4E11-BE54-C1C13733EEF2}"/>
              </c:ext>
            </c:extLst>
          </c:dPt>
          <c:dPt>
            <c:idx val="4"/>
            <c:bubble3D val="0"/>
            <c:spPr>
              <a:solidFill>
                <a:schemeClr val="tx2"/>
              </a:solidFill>
              <a:ln w="85725">
                <a:noFill/>
              </a:ln>
              <a:effectLst/>
            </c:spPr>
            <c:extLst>
              <c:ext xmlns:c16="http://schemas.microsoft.com/office/drawing/2014/chart" uri="{C3380CC4-5D6E-409C-BE32-E72D297353CC}">
                <c16:uniqueId val="{00000009-E778-4E11-BE54-C1C13733EEF2}"/>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C951FB0F-30B8-4231-B703-258994D8A9C4}" type="CATEGORYNAME">
                      <a:rPr lang="en-US" sz="1800" smtClean="0">
                        <a:solidFill>
                          <a:schemeClr val="bg1"/>
                        </a:solidFill>
                      </a:rPr>
                      <a:pPr>
                        <a:defRPr sz="1800" b="1">
                          <a:solidFill>
                            <a:schemeClr val="bg1"/>
                          </a:solidFill>
                        </a:defRPr>
                      </a:pPr>
                      <a:t>[CATEGORY NAME]</a:t>
                    </a:fld>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dlblFieldTable/>
                  <c15:showDataLabelsRange val="0"/>
                </c:ext>
                <c:ext xmlns:c16="http://schemas.microsoft.com/office/drawing/2014/chart" uri="{C3380CC4-5D6E-409C-BE32-E72D297353CC}">
                  <c16:uniqueId val="{00000001-E778-4E11-BE54-C1C13733EEF2}"/>
                </c:ext>
              </c:extLst>
            </c:dLbl>
            <c:dLbl>
              <c:idx val="1"/>
              <c:layout>
                <c:manualLayout>
                  <c:x val="0.1583261244880155"/>
                  <c:y val="9.4009599467652083E-2"/>
                </c:manualLayout>
              </c:layout>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ext>
                <c:ext xmlns:c16="http://schemas.microsoft.com/office/drawing/2014/chart" uri="{C3380CC4-5D6E-409C-BE32-E72D297353CC}">
                  <c16:uniqueId val="{00000003-E778-4E11-BE54-C1C13733EEF2}"/>
                </c:ext>
              </c:extLst>
            </c:dLbl>
            <c:dLbl>
              <c:idx val="2"/>
              <c:layout>
                <c:manualLayout>
                  <c:x val="-0.11957647506447137"/>
                  <c:y val="0.16588832290375885"/>
                </c:manualLayout>
              </c:layout>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ext>
                <c:ext xmlns:c16="http://schemas.microsoft.com/office/drawing/2014/chart" uri="{C3380CC4-5D6E-409C-BE32-E72D297353CC}">
                  <c16:uniqueId val="{00000005-E778-4E11-BE54-C1C13733EEF2}"/>
                </c:ext>
              </c:extLst>
            </c:dLbl>
            <c:dLbl>
              <c:idx val="3"/>
              <c:layout>
                <c:manualLayout>
                  <c:x val="-0.17801878477442881"/>
                  <c:y val="5.6579361018039486E-3"/>
                </c:manualLayout>
              </c:layout>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ext>
                <c:ext xmlns:c16="http://schemas.microsoft.com/office/drawing/2014/chart" uri="{C3380CC4-5D6E-409C-BE32-E72D297353CC}">
                  <c16:uniqueId val="{00000007-E778-4E11-BE54-C1C13733EEF2}"/>
                </c:ext>
              </c:extLst>
            </c:dLbl>
            <c:dLbl>
              <c:idx val="4"/>
              <c:layout>
                <c:manualLayout>
                  <c:x val="-0.13260146713440132"/>
                  <c:y val="-0.17003801370635641"/>
                </c:manualLayout>
              </c:layout>
              <c:tx>
                <c:rich>
                  <a:bodyPr rot="-114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fld id="{74829079-C49C-4C20-816C-5883CFCB936F}" type="CATEGORYNAME">
                      <a:rPr lang="en-US" sz="1800" smtClean="0">
                        <a:solidFill>
                          <a:schemeClr val="bg1"/>
                        </a:solidFill>
                      </a:rPr>
                      <a:pPr>
                        <a:defRPr sz="1800" b="1">
                          <a:solidFill>
                            <a:schemeClr val="bg1"/>
                          </a:solidFill>
                        </a:defRPr>
                      </a:pPr>
                      <a:t>[CATEGORY NAME]</a:t>
                    </a:fld>
                    <a:endParaRPr lang="en-US"/>
                  </a:p>
                </c:rich>
              </c:tx>
              <c:spPr>
                <a:noFill/>
                <a:ln>
                  <a:noFill/>
                </a:ln>
                <a:effectLst/>
              </c:spPr>
              <c:txPr>
                <a:bodyPr rot="-114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dlblFieldTable/>
                  <c15:showDataLabelsRange val="0"/>
                </c:ext>
                <c:ext xmlns:c16="http://schemas.microsoft.com/office/drawing/2014/chart" uri="{C3380CC4-5D6E-409C-BE32-E72D297353CC}">
                  <c16:uniqueId val="{00000009-E778-4E11-BE54-C1C13733EEF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E778-4E11-BE54-C1C13733EEF2}"/>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accent1"/>
              </a:solidFill>
              <a:ln w="85725">
                <a:noFill/>
              </a:ln>
              <a:effectLst/>
            </c:spPr>
            <c:extLst>
              <c:ext xmlns:c16="http://schemas.microsoft.com/office/drawing/2014/chart" uri="{C3380CC4-5D6E-409C-BE32-E72D297353CC}">
                <c16:uniqueId val="{00000001-F8BE-42F7-9114-1AEA16C00EC5}"/>
              </c:ext>
            </c:extLst>
          </c:dPt>
          <c:dPt>
            <c:idx val="1"/>
            <c:bubble3D val="0"/>
            <c:spPr>
              <a:solidFill>
                <a:schemeClr val="accent2"/>
              </a:solidFill>
              <a:ln w="85725">
                <a:noFill/>
              </a:ln>
              <a:effectLst/>
            </c:spPr>
            <c:extLst>
              <c:ext xmlns:c16="http://schemas.microsoft.com/office/drawing/2014/chart" uri="{C3380CC4-5D6E-409C-BE32-E72D297353CC}">
                <c16:uniqueId val="{00000003-F8BE-42F7-9114-1AEA16C00EC5}"/>
              </c:ext>
            </c:extLst>
          </c:dPt>
          <c:dPt>
            <c:idx val="2"/>
            <c:bubble3D val="0"/>
            <c:spPr>
              <a:solidFill>
                <a:schemeClr val="accent3"/>
              </a:solidFill>
              <a:ln w="85725">
                <a:noFill/>
              </a:ln>
              <a:effectLst/>
            </c:spPr>
            <c:extLst>
              <c:ext xmlns:c16="http://schemas.microsoft.com/office/drawing/2014/chart" uri="{C3380CC4-5D6E-409C-BE32-E72D297353CC}">
                <c16:uniqueId val="{00000005-F8BE-42F7-9114-1AEA16C00EC5}"/>
              </c:ext>
            </c:extLst>
          </c:dPt>
          <c:dPt>
            <c:idx val="3"/>
            <c:bubble3D val="0"/>
            <c:explosion val="16"/>
            <c:spPr>
              <a:solidFill>
                <a:schemeClr val="bg1"/>
              </a:solidFill>
              <a:ln w="85725">
                <a:solidFill>
                  <a:schemeClr val="accent4"/>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8BE-42F7-9114-1AEA16C00EC5}"/>
              </c:ext>
            </c:extLst>
          </c:dPt>
          <c:dPt>
            <c:idx val="4"/>
            <c:bubble3D val="0"/>
            <c:spPr>
              <a:solidFill>
                <a:schemeClr val="tx2"/>
              </a:solidFill>
              <a:ln w="85725">
                <a:noFill/>
              </a:ln>
              <a:effectLst/>
            </c:spPr>
            <c:extLst>
              <c:ext xmlns:c16="http://schemas.microsoft.com/office/drawing/2014/chart" uri="{C3380CC4-5D6E-409C-BE32-E72D297353CC}">
                <c16:uniqueId val="{00000009-F8BE-42F7-9114-1AEA16C00EC5}"/>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C951FB0F-30B8-4231-B703-258994D8A9C4}" type="CATEGORYNAME">
                      <a:rPr lang="en-US" sz="1800" smtClean="0"/>
                      <a:pPr>
                        <a:defRPr sz="1800" b="1">
                          <a:solidFill>
                            <a:schemeClr val="bg1"/>
                          </a:solidFill>
                        </a:defRPr>
                      </a:pPr>
                      <a:t>[CATEGORY NAME]</a:t>
                    </a:fld>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dlblFieldTable/>
                  <c15:showDataLabelsRange val="0"/>
                </c:ext>
                <c:ext xmlns:c16="http://schemas.microsoft.com/office/drawing/2014/chart" uri="{C3380CC4-5D6E-409C-BE32-E72D297353CC}">
                  <c16:uniqueId val="{00000001-F8BE-42F7-9114-1AEA16C00EC5}"/>
                </c:ext>
              </c:extLst>
            </c:dLbl>
            <c:dLbl>
              <c:idx val="1"/>
              <c:layout>
                <c:manualLayout>
                  <c:x val="0.1583261244880155"/>
                  <c:y val="9.4009599467652083E-2"/>
                </c:manualLayout>
              </c:layout>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ext>
                <c:ext xmlns:c16="http://schemas.microsoft.com/office/drawing/2014/chart" uri="{C3380CC4-5D6E-409C-BE32-E72D297353CC}">
                  <c16:uniqueId val="{00000003-F8BE-42F7-9114-1AEA16C00EC5}"/>
                </c:ext>
              </c:extLst>
            </c:dLbl>
            <c:dLbl>
              <c:idx val="2"/>
              <c:layout>
                <c:manualLayout>
                  <c:x val="-0.11957647506447137"/>
                  <c:y val="0.16588832290375885"/>
                </c:manualLayout>
              </c:layout>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ext>
                <c:ext xmlns:c16="http://schemas.microsoft.com/office/drawing/2014/chart" uri="{C3380CC4-5D6E-409C-BE32-E72D297353CC}">
                  <c16:uniqueId val="{00000005-F8BE-42F7-9114-1AEA16C00EC5}"/>
                </c:ext>
              </c:extLst>
            </c:dLbl>
            <c:dLbl>
              <c:idx val="3"/>
              <c:layout>
                <c:manualLayout>
                  <c:x val="-0.17801878477442881"/>
                  <c:y val="5.6579361018039486E-3"/>
                </c:manualLayout>
              </c:layout>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ext>
                <c:ext xmlns:c16="http://schemas.microsoft.com/office/drawing/2014/chart" uri="{C3380CC4-5D6E-409C-BE32-E72D297353CC}">
                  <c16:uniqueId val="{00000007-F8BE-42F7-9114-1AEA16C00EC5}"/>
                </c:ext>
              </c:extLst>
            </c:dLbl>
            <c:dLbl>
              <c:idx val="4"/>
              <c:layout>
                <c:manualLayout>
                  <c:x val="-0.13260146713440132"/>
                  <c:y val="-0.16869913170866865"/>
                </c:manualLayout>
              </c:layout>
              <c:tx>
                <c:rich>
                  <a:bodyPr rot="-1020000" spcFirstLastPara="1" vertOverflow="ellipsis" wrap="square" lIns="38100" tIns="19050" rIns="38100" bIns="19050" anchor="ctr" anchorCtr="0">
                    <a:noAutofit/>
                  </a:bodyPr>
                  <a:lstStyle/>
                  <a:p>
                    <a:pPr algn="ctr" rtl="0">
                      <a:defRPr lang="en-US" sz="1800" b="1" i="0" u="none" strike="noStrike" kern="1200" baseline="0" smtClean="0">
                        <a:solidFill>
                          <a:srgbClr val="FFFFFF"/>
                        </a:solidFill>
                        <a:latin typeface="+mn-lt"/>
                        <a:ea typeface="+mn-ea"/>
                        <a:cs typeface="+mn-cs"/>
                      </a:defRPr>
                    </a:pPr>
                    <a:fld id="{74829079-C49C-4C20-816C-5883CFCB936F}" type="CATEGORYNAME">
                      <a:rPr lang="en-US" sz="1800" b="1" i="0" u="none" strike="noStrike" kern="1200" baseline="0" smtClean="0">
                        <a:solidFill>
                          <a:srgbClr val="FFFFFF"/>
                        </a:solidFill>
                        <a:latin typeface="+mn-lt"/>
                        <a:ea typeface="+mn-ea"/>
                        <a:cs typeface="+mn-cs"/>
                      </a:rPr>
                      <a:pPr algn="ctr" rtl="0">
                        <a:defRPr lang="en-US" sz="1800" b="1" smtClean="0">
                          <a:solidFill>
                            <a:srgbClr val="FFFFFF"/>
                          </a:solidFill>
                        </a:defRPr>
                      </a:pPr>
                      <a:t>[CATEGORY NAME]</a:t>
                    </a:fld>
                    <a:endParaRPr lang="en-US"/>
                  </a:p>
                </c:rich>
              </c:tx>
              <c:spPr>
                <a:noFill/>
                <a:ln>
                  <a:noFill/>
                </a:ln>
                <a:effectLst/>
              </c:spPr>
              <c:txPr>
                <a:bodyPr rot="-1020000" spcFirstLastPara="1" vertOverflow="ellipsis" wrap="square" lIns="38100" tIns="19050" rIns="38100" bIns="19050" anchor="ctr" anchorCtr="0">
                  <a:noAutofit/>
                </a:bodyPr>
                <a:lstStyle/>
                <a:p>
                  <a:pPr algn="ctr" rtl="0">
                    <a:defRPr lang="en-US" sz="1800" b="1" i="0" u="none" strike="noStrike" kern="1200" baseline="0" smtClean="0">
                      <a:solidFill>
                        <a:srgbClr val="FFFFFF"/>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dlblFieldTable/>
                  <c15:showDataLabelsRange val="0"/>
                </c:ext>
                <c:ext xmlns:c16="http://schemas.microsoft.com/office/drawing/2014/chart" uri="{C3380CC4-5D6E-409C-BE32-E72D297353CC}">
                  <c16:uniqueId val="{00000009-F8BE-42F7-9114-1AEA16C00E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F8BE-42F7-9114-1AEA16C00EC5}"/>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tx2"/>
              </a:solidFill>
              <a:ln w="85725">
                <a:noFill/>
              </a:ln>
              <a:effectLst/>
            </c:spPr>
            <c:extLst>
              <c:ext xmlns:c16="http://schemas.microsoft.com/office/drawing/2014/chart" uri="{C3380CC4-5D6E-409C-BE32-E72D297353CC}">
                <c16:uniqueId val="{00000001-F8BE-42F7-9114-1AEA16C00EC5}"/>
              </c:ext>
            </c:extLst>
          </c:dPt>
          <c:dPt>
            <c:idx val="1"/>
            <c:bubble3D val="0"/>
            <c:spPr>
              <a:solidFill>
                <a:schemeClr val="accent1"/>
              </a:solidFill>
              <a:ln w="85725">
                <a:noFill/>
              </a:ln>
              <a:effectLst/>
            </c:spPr>
            <c:extLst>
              <c:ext xmlns:c16="http://schemas.microsoft.com/office/drawing/2014/chart" uri="{C3380CC4-5D6E-409C-BE32-E72D297353CC}">
                <c16:uniqueId val="{00000003-F8BE-42F7-9114-1AEA16C00EC5}"/>
              </c:ext>
            </c:extLst>
          </c:dPt>
          <c:dPt>
            <c:idx val="2"/>
            <c:bubble3D val="0"/>
            <c:spPr>
              <a:solidFill>
                <a:schemeClr val="accent2"/>
              </a:solidFill>
              <a:ln w="85725">
                <a:noFill/>
              </a:ln>
              <a:effectLst/>
            </c:spPr>
            <c:extLst>
              <c:ext xmlns:c16="http://schemas.microsoft.com/office/drawing/2014/chart" uri="{C3380CC4-5D6E-409C-BE32-E72D297353CC}">
                <c16:uniqueId val="{00000005-F8BE-42F7-9114-1AEA16C00EC5}"/>
              </c:ext>
            </c:extLst>
          </c:dPt>
          <c:dPt>
            <c:idx val="3"/>
            <c:bubble3D val="0"/>
            <c:explosion val="16"/>
            <c:spPr>
              <a:solidFill>
                <a:schemeClr val="bg1"/>
              </a:solidFill>
              <a:ln w="85725">
                <a:solidFill>
                  <a:schemeClr val="accent3"/>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8BE-42F7-9114-1AEA16C00EC5}"/>
              </c:ext>
            </c:extLst>
          </c:dPt>
          <c:dPt>
            <c:idx val="4"/>
            <c:bubble3D val="0"/>
            <c:spPr>
              <a:solidFill>
                <a:schemeClr val="accent4"/>
              </a:solidFill>
              <a:ln w="85725">
                <a:noFill/>
              </a:ln>
              <a:effectLst/>
            </c:spPr>
            <c:extLst>
              <c:ext xmlns:c16="http://schemas.microsoft.com/office/drawing/2014/chart" uri="{C3380CC4-5D6E-409C-BE32-E72D297353CC}">
                <c16:uniqueId val="{00000009-F8BE-42F7-9114-1AEA16C00EC5}"/>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sz="1800"/>
                      <a:t>FUEL CREATIVITY AND LEARNING</a:t>
                    </a:r>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showDataLabelsRange val="0"/>
                </c:ext>
                <c:ext xmlns:c16="http://schemas.microsoft.com/office/drawing/2014/chart" uri="{C3380CC4-5D6E-409C-BE32-E72D297353CC}">
                  <c16:uniqueId val="{00000001-F8BE-42F7-9114-1AEA16C00EC5}"/>
                </c:ext>
              </c:extLst>
            </c:dLbl>
            <c:dLbl>
              <c:idx val="1"/>
              <c:layout>
                <c:manualLayout>
                  <c:x val="0.1583261244880155"/>
                  <c:y val="9.4009599467652083E-2"/>
                </c:manualLayout>
              </c:layout>
              <c:tx>
                <c:rich>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r>
                      <a:rPr lang="en-US"/>
                      <a:t>PUT</a:t>
                    </a:r>
                    <a:r>
                      <a:rPr lang="en-US" baseline="0"/>
                      <a:t> CINCINNATI ON THE MAP</a:t>
                    </a:r>
                    <a:endParaRPr lang="en-US"/>
                  </a:p>
                </c:rich>
              </c:tx>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15:showDataLabelsRange val="0"/>
                </c:ext>
                <c:ext xmlns:c16="http://schemas.microsoft.com/office/drawing/2014/chart" uri="{C3380CC4-5D6E-409C-BE32-E72D297353CC}">
                  <c16:uniqueId val="{00000003-F8BE-42F7-9114-1AEA16C00EC5}"/>
                </c:ext>
              </c:extLst>
            </c:dLbl>
            <c:dLbl>
              <c:idx val="2"/>
              <c:layout>
                <c:manualLayout>
                  <c:x val="-0.12268726702229858"/>
                  <c:y val="0.16588832290375885"/>
                </c:manualLayout>
              </c:layout>
              <c:tx>
                <c:rich>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a:t>DEEPEN ROOTS IN THE REGION</a:t>
                    </a:r>
                  </a:p>
                </c:rich>
              </c:tx>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15:showDataLabelsRange val="0"/>
                </c:ext>
                <c:ext xmlns:c16="http://schemas.microsoft.com/office/drawing/2014/chart" uri="{C3380CC4-5D6E-409C-BE32-E72D297353CC}">
                  <c16:uniqueId val="{00000005-F8BE-42F7-9114-1AEA16C00EC5}"/>
                </c:ext>
              </c:extLst>
            </c:dLbl>
            <c:dLbl>
              <c:idx val="3"/>
              <c:layout>
                <c:manualLayout>
                  <c:x val="-0.17801878477442881"/>
                  <c:y val="5.6579361018039486E-3"/>
                </c:manualLayout>
              </c:layout>
              <c:tx>
                <c:rich>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a:t>BRIDGE CULTURAL DIVIDES</a:t>
                    </a:r>
                  </a:p>
                </c:rich>
              </c:tx>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15:showDataLabelsRange val="0"/>
                </c:ext>
                <c:ext xmlns:c16="http://schemas.microsoft.com/office/drawing/2014/chart" uri="{C3380CC4-5D6E-409C-BE32-E72D297353CC}">
                  <c16:uniqueId val="{00000007-F8BE-42F7-9114-1AEA16C00EC5}"/>
                </c:ext>
              </c:extLst>
            </c:dLbl>
            <c:dLbl>
              <c:idx val="4"/>
              <c:layout>
                <c:manualLayout>
                  <c:x val="-0.14193384300788273"/>
                  <c:y val="-0.17271577770173219"/>
                </c:manualLayout>
              </c:layout>
              <c:tx>
                <c:rich>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r>
                      <a:rPr lang="en-US" sz="1800"/>
                      <a:t>ENLIVEN</a:t>
                    </a:r>
                    <a:r>
                      <a:rPr lang="en-US" sz="1800" baseline="0"/>
                      <a:t> NEIGHBORHOODS</a:t>
                    </a:r>
                    <a:endParaRPr lang="en-US"/>
                  </a:p>
                </c:rich>
              </c:tx>
              <c:spPr>
                <a:noFill/>
                <a:ln>
                  <a:noFill/>
                </a:ln>
                <a:effectLst/>
              </c:spPr>
              <c:txPr>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showDataLabelsRange val="0"/>
                </c:ext>
                <c:ext xmlns:c16="http://schemas.microsoft.com/office/drawing/2014/chart" uri="{C3380CC4-5D6E-409C-BE32-E72D297353CC}">
                  <c16:uniqueId val="{00000009-F8BE-42F7-9114-1AEA16C00E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F8BE-42F7-9114-1AEA16C00EC5}"/>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accent3"/>
              </a:solidFill>
              <a:ln w="85725">
                <a:noFill/>
              </a:ln>
              <a:effectLst/>
            </c:spPr>
            <c:extLst>
              <c:ext xmlns:c16="http://schemas.microsoft.com/office/drawing/2014/chart" uri="{C3380CC4-5D6E-409C-BE32-E72D297353CC}">
                <c16:uniqueId val="{00000001-F8BE-42F7-9114-1AEA16C00EC5}"/>
              </c:ext>
            </c:extLst>
          </c:dPt>
          <c:dPt>
            <c:idx val="1"/>
            <c:bubble3D val="0"/>
            <c:spPr>
              <a:solidFill>
                <a:schemeClr val="accent4"/>
              </a:solidFill>
              <a:ln w="85725">
                <a:noFill/>
              </a:ln>
              <a:effectLst/>
            </c:spPr>
            <c:extLst>
              <c:ext xmlns:c16="http://schemas.microsoft.com/office/drawing/2014/chart" uri="{C3380CC4-5D6E-409C-BE32-E72D297353CC}">
                <c16:uniqueId val="{00000003-F8BE-42F7-9114-1AEA16C00EC5}"/>
              </c:ext>
            </c:extLst>
          </c:dPt>
          <c:dPt>
            <c:idx val="2"/>
            <c:bubble3D val="0"/>
            <c:spPr>
              <a:solidFill>
                <a:schemeClr val="tx2"/>
              </a:solidFill>
              <a:ln w="85725">
                <a:noFill/>
              </a:ln>
              <a:effectLst/>
            </c:spPr>
            <c:extLst>
              <c:ext xmlns:c16="http://schemas.microsoft.com/office/drawing/2014/chart" uri="{C3380CC4-5D6E-409C-BE32-E72D297353CC}">
                <c16:uniqueId val="{00000005-F8BE-42F7-9114-1AEA16C00EC5}"/>
              </c:ext>
            </c:extLst>
          </c:dPt>
          <c:dPt>
            <c:idx val="3"/>
            <c:bubble3D val="0"/>
            <c:explosion val="16"/>
            <c:spPr>
              <a:solidFill>
                <a:schemeClr val="bg1"/>
              </a:solidFill>
              <a:ln w="85725">
                <a:solidFill>
                  <a:schemeClr val="accen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8BE-42F7-9114-1AEA16C00EC5}"/>
              </c:ext>
            </c:extLst>
          </c:dPt>
          <c:dPt>
            <c:idx val="4"/>
            <c:bubble3D val="0"/>
            <c:spPr>
              <a:solidFill>
                <a:schemeClr val="accent2"/>
              </a:solidFill>
              <a:ln w="85725">
                <a:noFill/>
              </a:ln>
              <a:effectLst/>
            </c:spPr>
            <c:extLst>
              <c:ext xmlns:c16="http://schemas.microsoft.com/office/drawing/2014/chart" uri="{C3380CC4-5D6E-409C-BE32-E72D297353CC}">
                <c16:uniqueId val="{00000009-F8BE-42F7-9114-1AEA16C00EC5}"/>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sz="1800"/>
                      <a:t>BRIDGE CULTURAL DIVIDES</a:t>
                    </a:r>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showDataLabelsRange val="0"/>
                </c:ext>
                <c:ext xmlns:c16="http://schemas.microsoft.com/office/drawing/2014/chart" uri="{C3380CC4-5D6E-409C-BE32-E72D297353CC}">
                  <c16:uniqueId val="{00000001-F8BE-42F7-9114-1AEA16C00EC5}"/>
                </c:ext>
              </c:extLst>
            </c:dLbl>
            <c:dLbl>
              <c:idx val="1"/>
              <c:layout>
                <c:manualLayout>
                  <c:x val="0.1583261244880155"/>
                  <c:y val="9.4009599467652083E-2"/>
                </c:manualLayout>
              </c:layout>
              <c:tx>
                <c:rich>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r>
                      <a:rPr lang="en-US"/>
                      <a:t>ENLIVEN</a:t>
                    </a:r>
                    <a:r>
                      <a:rPr lang="en-US" baseline="0"/>
                      <a:t> DEIGHBORHOODS</a:t>
                    </a:r>
                    <a:endParaRPr lang="en-US"/>
                  </a:p>
                </c:rich>
              </c:tx>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15:showDataLabelsRange val="0"/>
                </c:ext>
                <c:ext xmlns:c16="http://schemas.microsoft.com/office/drawing/2014/chart" uri="{C3380CC4-5D6E-409C-BE32-E72D297353CC}">
                  <c16:uniqueId val="{00000003-F8BE-42F7-9114-1AEA16C00EC5}"/>
                </c:ext>
              </c:extLst>
            </c:dLbl>
            <c:dLbl>
              <c:idx val="2"/>
              <c:layout>
                <c:manualLayout>
                  <c:x val="-0.12268726702229858"/>
                  <c:y val="0.16588832290375885"/>
                </c:manualLayout>
              </c:layout>
              <c:tx>
                <c:rich>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a:t>FUEL CREATIVITY AND LEARNING</a:t>
                    </a:r>
                  </a:p>
                </c:rich>
              </c:tx>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15:showDataLabelsRange val="0"/>
                </c:ext>
                <c:ext xmlns:c16="http://schemas.microsoft.com/office/drawing/2014/chart" uri="{C3380CC4-5D6E-409C-BE32-E72D297353CC}">
                  <c16:uniqueId val="{00000005-F8BE-42F7-9114-1AEA16C00EC5}"/>
                </c:ext>
              </c:extLst>
            </c:dLbl>
            <c:dLbl>
              <c:idx val="3"/>
              <c:layout>
                <c:manualLayout>
                  <c:x val="-0.17801878477442881"/>
                  <c:y val="5.6579361018039486E-3"/>
                </c:manualLayout>
              </c:layout>
              <c:tx>
                <c:rich>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a:t>PUT</a:t>
                    </a:r>
                    <a:r>
                      <a:rPr lang="en-US" baseline="0"/>
                      <a:t> CINCINNATI ON THE MAP</a:t>
                    </a:r>
                    <a:endParaRPr lang="en-US"/>
                  </a:p>
                </c:rich>
              </c:tx>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15:showDataLabelsRange val="0"/>
                </c:ext>
                <c:ext xmlns:c16="http://schemas.microsoft.com/office/drawing/2014/chart" uri="{C3380CC4-5D6E-409C-BE32-E72D297353CC}">
                  <c16:uniqueId val="{00000007-F8BE-42F7-9114-1AEA16C00EC5}"/>
                </c:ext>
              </c:extLst>
            </c:dLbl>
            <c:dLbl>
              <c:idx val="4"/>
              <c:layout>
                <c:manualLayout>
                  <c:x val="-0.14193384300788273"/>
                  <c:y val="-0.17271577770173219"/>
                </c:manualLayout>
              </c:layout>
              <c:tx>
                <c:rich>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r>
                      <a:rPr lang="en-US" sz="1800"/>
                      <a:t>DEEPEN</a:t>
                    </a:r>
                    <a:r>
                      <a:rPr lang="en-US" sz="1800" baseline="0"/>
                      <a:t> ROOTS IN</a:t>
                    </a:r>
                  </a:p>
                  <a:p>
                    <a:pPr>
                      <a:defRPr sz="1800" b="1">
                        <a:solidFill>
                          <a:schemeClr val="bg1"/>
                        </a:solidFill>
                      </a:defRPr>
                    </a:pPr>
                    <a:r>
                      <a:rPr lang="en-US" sz="1800" baseline="0"/>
                      <a:t>THE REGION</a:t>
                    </a:r>
                    <a:endParaRPr lang="en-US"/>
                  </a:p>
                </c:rich>
              </c:tx>
              <c:spPr>
                <a:noFill/>
                <a:ln>
                  <a:noFill/>
                </a:ln>
                <a:effectLst/>
              </c:spPr>
              <c:txPr>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showDataLabelsRange val="0"/>
                </c:ext>
                <c:ext xmlns:c16="http://schemas.microsoft.com/office/drawing/2014/chart" uri="{C3380CC4-5D6E-409C-BE32-E72D297353CC}">
                  <c16:uniqueId val="{00000009-F8BE-42F7-9114-1AEA16C00E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F8BE-42F7-9114-1AEA16C00EC5}"/>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accent2"/>
              </a:solidFill>
              <a:ln w="85725">
                <a:noFill/>
              </a:ln>
              <a:effectLst/>
            </c:spPr>
            <c:extLst>
              <c:ext xmlns:c16="http://schemas.microsoft.com/office/drawing/2014/chart" uri="{C3380CC4-5D6E-409C-BE32-E72D297353CC}">
                <c16:uniqueId val="{00000001-F8BE-42F7-9114-1AEA16C00EC5}"/>
              </c:ext>
            </c:extLst>
          </c:dPt>
          <c:dPt>
            <c:idx val="1"/>
            <c:bubble3D val="0"/>
            <c:spPr>
              <a:solidFill>
                <a:schemeClr val="accent3"/>
              </a:solidFill>
              <a:ln w="85725">
                <a:noFill/>
              </a:ln>
              <a:effectLst/>
            </c:spPr>
            <c:extLst>
              <c:ext xmlns:c16="http://schemas.microsoft.com/office/drawing/2014/chart" uri="{C3380CC4-5D6E-409C-BE32-E72D297353CC}">
                <c16:uniqueId val="{00000003-F8BE-42F7-9114-1AEA16C00EC5}"/>
              </c:ext>
            </c:extLst>
          </c:dPt>
          <c:dPt>
            <c:idx val="2"/>
            <c:bubble3D val="0"/>
            <c:spPr>
              <a:solidFill>
                <a:schemeClr val="accent4"/>
              </a:solidFill>
              <a:ln w="85725">
                <a:noFill/>
              </a:ln>
              <a:effectLst/>
            </c:spPr>
            <c:extLst>
              <c:ext xmlns:c16="http://schemas.microsoft.com/office/drawing/2014/chart" uri="{C3380CC4-5D6E-409C-BE32-E72D297353CC}">
                <c16:uniqueId val="{00000005-F8BE-42F7-9114-1AEA16C00EC5}"/>
              </c:ext>
            </c:extLst>
          </c:dPt>
          <c:dPt>
            <c:idx val="3"/>
            <c:bubble3D val="0"/>
            <c:explosion val="16"/>
            <c:spPr>
              <a:solidFill>
                <a:schemeClr val="bg1"/>
              </a:solidFill>
              <a:ln w="85725">
                <a:solidFill>
                  <a:schemeClr val="tx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8BE-42F7-9114-1AEA16C00EC5}"/>
              </c:ext>
            </c:extLst>
          </c:dPt>
          <c:dPt>
            <c:idx val="4"/>
            <c:bubble3D val="0"/>
            <c:spPr>
              <a:solidFill>
                <a:schemeClr val="accent1"/>
              </a:solidFill>
              <a:ln w="85725">
                <a:noFill/>
              </a:ln>
              <a:effectLst/>
            </c:spPr>
            <c:extLst>
              <c:ext xmlns:c16="http://schemas.microsoft.com/office/drawing/2014/chart" uri="{C3380CC4-5D6E-409C-BE32-E72D297353CC}">
                <c16:uniqueId val="{00000009-F8BE-42F7-9114-1AEA16C00EC5}"/>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sz="1800"/>
                      <a:t>DEEPEN ROOTS IN</a:t>
                    </a:r>
                    <a:r>
                      <a:rPr lang="en-US" sz="1800" baseline="0"/>
                      <a:t> THE REGION</a:t>
                    </a:r>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showDataLabelsRange val="0"/>
                </c:ext>
                <c:ext xmlns:c16="http://schemas.microsoft.com/office/drawing/2014/chart" uri="{C3380CC4-5D6E-409C-BE32-E72D297353CC}">
                  <c16:uniqueId val="{00000001-F8BE-42F7-9114-1AEA16C00EC5}"/>
                </c:ext>
              </c:extLst>
            </c:dLbl>
            <c:dLbl>
              <c:idx val="1"/>
              <c:layout>
                <c:manualLayout>
                  <c:x val="0.1583261244880155"/>
                  <c:y val="9.4009599467652083E-2"/>
                </c:manualLayout>
              </c:layout>
              <c:tx>
                <c:rich>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r>
                      <a:rPr lang="en-US"/>
                      <a:t>BRIDGE CULTURAL DIVIDES</a:t>
                    </a:r>
                  </a:p>
                </c:rich>
              </c:tx>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15:showDataLabelsRange val="0"/>
                </c:ext>
                <c:ext xmlns:c16="http://schemas.microsoft.com/office/drawing/2014/chart" uri="{C3380CC4-5D6E-409C-BE32-E72D297353CC}">
                  <c16:uniqueId val="{00000003-F8BE-42F7-9114-1AEA16C00EC5}"/>
                </c:ext>
              </c:extLst>
            </c:dLbl>
            <c:dLbl>
              <c:idx val="2"/>
              <c:layout>
                <c:manualLayout>
                  <c:x val="-0.12268726702229858"/>
                  <c:y val="0.16588832290375885"/>
                </c:manualLayout>
              </c:layout>
              <c:tx>
                <c:rich>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a:t>ENLIVEN</a:t>
                    </a:r>
                    <a:r>
                      <a:rPr lang="en-US" baseline="0"/>
                      <a:t> NEIGHBORHOODS</a:t>
                    </a:r>
                    <a:endParaRPr lang="en-US"/>
                  </a:p>
                </c:rich>
              </c:tx>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15:showDataLabelsRange val="0"/>
                </c:ext>
                <c:ext xmlns:c16="http://schemas.microsoft.com/office/drawing/2014/chart" uri="{C3380CC4-5D6E-409C-BE32-E72D297353CC}">
                  <c16:uniqueId val="{00000005-F8BE-42F7-9114-1AEA16C00EC5}"/>
                </c:ext>
              </c:extLst>
            </c:dLbl>
            <c:dLbl>
              <c:idx val="3"/>
              <c:layout>
                <c:manualLayout>
                  <c:x val="-0.17801878477442881"/>
                  <c:y val="5.6579361018039486E-3"/>
                </c:manualLayout>
              </c:layout>
              <c:tx>
                <c:rich>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a:t>FUEL CREATIVITY AND LEARNING</a:t>
                    </a:r>
                  </a:p>
                </c:rich>
              </c:tx>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15:showDataLabelsRange val="0"/>
                </c:ext>
                <c:ext xmlns:c16="http://schemas.microsoft.com/office/drawing/2014/chart" uri="{C3380CC4-5D6E-409C-BE32-E72D297353CC}">
                  <c16:uniqueId val="{00000007-F8BE-42F7-9114-1AEA16C00EC5}"/>
                </c:ext>
              </c:extLst>
            </c:dLbl>
            <c:dLbl>
              <c:idx val="4"/>
              <c:layout>
                <c:manualLayout>
                  <c:x val="-0.14193384300788273"/>
                  <c:y val="-0.17271577770173219"/>
                </c:manualLayout>
              </c:layout>
              <c:tx>
                <c:rich>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r>
                      <a:rPr lang="en-US" sz="1800"/>
                      <a:t>PUT</a:t>
                    </a:r>
                    <a:r>
                      <a:rPr lang="en-US" sz="1800" baseline="0"/>
                      <a:t> CINCINNATI ON THE MAP</a:t>
                    </a:r>
                    <a:endParaRPr lang="en-US"/>
                  </a:p>
                </c:rich>
              </c:tx>
              <c:spPr>
                <a:noFill/>
                <a:ln>
                  <a:noFill/>
                </a:ln>
                <a:effectLst/>
              </c:spPr>
              <c:txPr>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showDataLabelsRange val="0"/>
                </c:ext>
                <c:ext xmlns:c16="http://schemas.microsoft.com/office/drawing/2014/chart" uri="{C3380CC4-5D6E-409C-BE32-E72D297353CC}">
                  <c16:uniqueId val="{00000009-F8BE-42F7-9114-1AEA16C00E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F8BE-42F7-9114-1AEA16C00EC5}"/>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12561515748028"/>
          <c:y val="9.3351556757409151E-2"/>
          <c:w val="0.54174889271653548"/>
          <c:h val="0.81262328908567361"/>
        </c:manualLayout>
      </c:layout>
      <c:pieChart>
        <c:varyColors val="1"/>
        <c:ser>
          <c:idx val="0"/>
          <c:order val="0"/>
          <c:tx>
            <c:strRef>
              <c:f>Sheet1!$B$1</c:f>
              <c:strCache>
                <c:ptCount val="1"/>
                <c:pt idx="0">
                  <c:v>Sales</c:v>
                </c:pt>
              </c:strCache>
            </c:strRef>
          </c:tx>
          <c:spPr>
            <a:ln w="85725">
              <a:noFill/>
            </a:ln>
            <a:effectLst/>
          </c:spPr>
          <c:explosion val="2"/>
          <c:dPt>
            <c:idx val="0"/>
            <c:bubble3D val="0"/>
            <c:spPr>
              <a:solidFill>
                <a:schemeClr val="accent4"/>
              </a:solidFill>
              <a:ln w="85725">
                <a:noFill/>
              </a:ln>
              <a:effectLst/>
            </c:spPr>
            <c:extLst>
              <c:ext xmlns:c16="http://schemas.microsoft.com/office/drawing/2014/chart" uri="{C3380CC4-5D6E-409C-BE32-E72D297353CC}">
                <c16:uniqueId val="{00000001-F8BE-42F7-9114-1AEA16C00EC5}"/>
              </c:ext>
            </c:extLst>
          </c:dPt>
          <c:dPt>
            <c:idx val="1"/>
            <c:bubble3D val="0"/>
            <c:spPr>
              <a:solidFill>
                <a:schemeClr val="tx2"/>
              </a:solidFill>
              <a:ln w="85725">
                <a:noFill/>
              </a:ln>
              <a:effectLst/>
            </c:spPr>
            <c:extLst>
              <c:ext xmlns:c16="http://schemas.microsoft.com/office/drawing/2014/chart" uri="{C3380CC4-5D6E-409C-BE32-E72D297353CC}">
                <c16:uniqueId val="{00000003-F8BE-42F7-9114-1AEA16C00EC5}"/>
              </c:ext>
            </c:extLst>
          </c:dPt>
          <c:dPt>
            <c:idx val="2"/>
            <c:bubble3D val="0"/>
            <c:spPr>
              <a:solidFill>
                <a:schemeClr val="accent1"/>
              </a:solidFill>
              <a:ln w="85725">
                <a:noFill/>
              </a:ln>
              <a:effectLst/>
            </c:spPr>
            <c:extLst>
              <c:ext xmlns:c16="http://schemas.microsoft.com/office/drawing/2014/chart" uri="{C3380CC4-5D6E-409C-BE32-E72D297353CC}">
                <c16:uniqueId val="{00000005-F8BE-42F7-9114-1AEA16C00EC5}"/>
              </c:ext>
            </c:extLst>
          </c:dPt>
          <c:dPt>
            <c:idx val="3"/>
            <c:bubble3D val="0"/>
            <c:explosion val="16"/>
            <c:spPr>
              <a:solidFill>
                <a:schemeClr val="bg1"/>
              </a:solidFill>
              <a:ln w="857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8BE-42F7-9114-1AEA16C00EC5}"/>
              </c:ext>
            </c:extLst>
          </c:dPt>
          <c:dPt>
            <c:idx val="4"/>
            <c:bubble3D val="0"/>
            <c:spPr>
              <a:solidFill>
                <a:schemeClr val="accent3"/>
              </a:solidFill>
              <a:ln w="85725">
                <a:noFill/>
              </a:ln>
              <a:effectLst/>
            </c:spPr>
            <c:extLst>
              <c:ext xmlns:c16="http://schemas.microsoft.com/office/drawing/2014/chart" uri="{C3380CC4-5D6E-409C-BE32-E72D297353CC}">
                <c16:uniqueId val="{00000009-F8BE-42F7-9114-1AEA16C00EC5}"/>
              </c:ext>
            </c:extLst>
          </c:dPt>
          <c:dLbls>
            <c:dLbl>
              <c:idx val="0"/>
              <c:layout>
                <c:manualLayout>
                  <c:x val="0.1604250109306371"/>
                  <c:y val="-0.12895347079329084"/>
                </c:manualLayout>
              </c:layout>
              <c:tx>
                <c:rich>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sz="1800"/>
                      <a:t>ENLIVEN NEIGHBORHOODS</a:t>
                    </a:r>
                    <a:endParaRPr lang="en-US"/>
                  </a:p>
                </c:rich>
              </c:tx>
              <c:spPr>
                <a:noFill/>
                <a:ln>
                  <a:noFill/>
                </a:ln>
                <a:effectLst/>
              </c:spPr>
              <c:txPr>
                <a:bodyPr rot="306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151650699703659"/>
                      <c:h val="0.17269258447027605"/>
                    </c:manualLayout>
                  </c15:layout>
                  <c15:showDataLabelsRange val="0"/>
                </c:ext>
                <c:ext xmlns:c16="http://schemas.microsoft.com/office/drawing/2014/chart" uri="{C3380CC4-5D6E-409C-BE32-E72D297353CC}">
                  <c16:uniqueId val="{00000001-F8BE-42F7-9114-1AEA16C00EC5}"/>
                </c:ext>
              </c:extLst>
            </c:dLbl>
            <c:dLbl>
              <c:idx val="1"/>
              <c:layout>
                <c:manualLayout>
                  <c:x val="0.1583261244880155"/>
                  <c:y val="9.4009599467652083E-2"/>
                </c:manualLayout>
              </c:layout>
              <c:tx>
                <c:rich>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r>
                      <a:rPr lang="en-US"/>
                      <a:t>FUEL CREATIVITY AND LEARNING</a:t>
                    </a:r>
                  </a:p>
                </c:rich>
              </c:tx>
              <c:spPr>
                <a:noFill/>
                <a:ln>
                  <a:noFill/>
                </a:ln>
                <a:effectLst/>
              </c:spPr>
              <c:txPr>
                <a:bodyPr rot="-3480000" spcFirstLastPara="1" vertOverflow="overflow" horzOverflow="overflow" wrap="square" lIns="38100" tIns="19050" rIns="38100" bIns="19050" anchor="b" anchorCtr="0">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26072927251147"/>
                      <c:h val="8.9458929320313907E-2"/>
                    </c:manualLayout>
                  </c15:layout>
                  <c15:showDataLabelsRange val="0"/>
                </c:ext>
                <c:ext xmlns:c16="http://schemas.microsoft.com/office/drawing/2014/chart" uri="{C3380CC4-5D6E-409C-BE32-E72D297353CC}">
                  <c16:uniqueId val="{00000003-F8BE-42F7-9114-1AEA16C00EC5}"/>
                </c:ext>
              </c:extLst>
            </c:dLbl>
            <c:dLbl>
              <c:idx val="2"/>
              <c:layout>
                <c:manualLayout>
                  <c:x val="-0.12268726702229858"/>
                  <c:y val="0.16588832290375885"/>
                </c:manualLayout>
              </c:layout>
              <c:tx>
                <c:rich>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a:t>PUT CINCINNATI ON THE MAP</a:t>
                    </a:r>
                  </a:p>
                </c:rich>
              </c:tx>
              <c:spPr>
                <a:noFill/>
                <a:ln>
                  <a:noFill/>
                </a:ln>
                <a:effectLst/>
              </c:spPr>
              <c:txPr>
                <a:bodyPr rot="84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80377067176368"/>
                      <c:h val="0.1191374099865416"/>
                    </c:manualLayout>
                  </c15:layout>
                  <c15:showDataLabelsRange val="0"/>
                </c:ext>
                <c:ext xmlns:c16="http://schemas.microsoft.com/office/drawing/2014/chart" uri="{C3380CC4-5D6E-409C-BE32-E72D297353CC}">
                  <c16:uniqueId val="{00000005-F8BE-42F7-9114-1AEA16C00EC5}"/>
                </c:ext>
              </c:extLst>
            </c:dLbl>
            <c:dLbl>
              <c:idx val="3"/>
              <c:layout>
                <c:manualLayout>
                  <c:x val="-0.17801878477442881"/>
                  <c:y val="5.6579361018039486E-3"/>
                </c:manualLayout>
              </c:layout>
              <c:tx>
                <c:rich>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a:t>DEEPEN</a:t>
                    </a:r>
                    <a:r>
                      <a:rPr lang="en-US" baseline="0"/>
                      <a:t> ROOTS IN THE REGION</a:t>
                    </a:r>
                    <a:endParaRPr lang="en-US"/>
                  </a:p>
                </c:rich>
              </c:tx>
              <c:spPr>
                <a:noFill/>
                <a:ln>
                  <a:noFill/>
                </a:ln>
                <a:effectLst/>
              </c:spPr>
              <c:txPr>
                <a:bodyPr rot="5400000" spcFirstLastPara="1" vertOverflow="ellipsis"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562120106779362"/>
                      <c:h val="0.18433105343868117"/>
                    </c:manualLayout>
                  </c15:layout>
                  <c15:showDataLabelsRange val="0"/>
                </c:ext>
                <c:ext xmlns:c16="http://schemas.microsoft.com/office/drawing/2014/chart" uri="{C3380CC4-5D6E-409C-BE32-E72D297353CC}">
                  <c16:uniqueId val="{00000007-F8BE-42F7-9114-1AEA16C00EC5}"/>
                </c:ext>
              </c:extLst>
            </c:dLbl>
            <c:dLbl>
              <c:idx val="4"/>
              <c:layout>
                <c:manualLayout>
                  <c:x val="-0.14193384300788273"/>
                  <c:y val="-0.17271577770173219"/>
                </c:manualLayout>
              </c:layout>
              <c:tx>
                <c:rich>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r>
                      <a:rPr lang="en-US" sz="1800"/>
                      <a:t>BRIDGE CULTURAL DIVIDES</a:t>
                    </a:r>
                    <a:endParaRPr lang="en-US"/>
                  </a:p>
                </c:rich>
              </c:tx>
              <c:spPr>
                <a:noFill/>
                <a:ln>
                  <a:noFill/>
                </a:ln>
                <a:effectLst/>
              </c:spPr>
              <c:txPr>
                <a:bodyPr rot="-1320000" spcFirstLastPara="1" vertOverflow="ellipsis"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525120869780698"/>
                      <c:h val="0.17629733975743675"/>
                    </c:manualLayout>
                  </c15:layout>
                  <c15:showDataLabelsRange val="0"/>
                </c:ext>
                <c:ext xmlns:c16="http://schemas.microsoft.com/office/drawing/2014/chart" uri="{C3380CC4-5D6E-409C-BE32-E72D297353CC}">
                  <c16:uniqueId val="{00000009-F8BE-42F7-9114-1AEA16C00E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PUT CINCINNATI ON THE MAP</c:v>
                </c:pt>
                <c:pt idx="1">
                  <c:v>DEEPEN ROOTS IN THE REGION</c:v>
                </c:pt>
                <c:pt idx="2">
                  <c:v>BRIDGE CULTURAL DIVIDES</c:v>
                </c:pt>
                <c:pt idx="3">
                  <c:v>ENLIVEN NEIGHBORHOODS</c:v>
                </c:pt>
                <c:pt idx="4">
                  <c:v>FUEL CREATIVITY AND LEARNING</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F8BE-42F7-9114-1AEA16C00EC5}"/>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BAD5263-30D3-4BC0-AB2E-4BA262CB0E0C}" type="datetimeFigureOut">
              <a:rPr lang="en-US" smtClean="0"/>
              <a:t>12/18/2023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AF68416-54C2-4367-BD2F-DA8A2D054416}" type="slidenum">
              <a:rPr lang="en-US" smtClean="0"/>
              <a:t>‹#›</a:t>
            </a:fld>
            <a:endParaRPr lang="en-US"/>
          </a:p>
        </p:txBody>
      </p:sp>
    </p:spTree>
    <p:extLst>
      <p:ext uri="{BB962C8B-B14F-4D97-AF65-F5344CB8AC3E}">
        <p14:creationId xmlns:p14="http://schemas.microsoft.com/office/powerpoint/2010/main" val="251497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rts.gov/sites/default/files/Arts-At-Risk-Youth.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rtfacts.australiacouncil.gov.au/overview/global-13/ov-fact4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re.ac.uk/download/pdf/214208983.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dirty="0"/>
              <a:t>[Introduction]</a:t>
            </a:r>
          </a:p>
          <a:p>
            <a:endParaRPr lang="en-US" dirty="0"/>
          </a:p>
          <a:p>
            <a:r>
              <a:rPr lang="en-US" dirty="0"/>
              <a:t>Welcome to the XYZ company kick-off! I’m ______ from ______. Thank you for being here/tuning in/logging on today!</a:t>
            </a:r>
          </a:p>
          <a:p>
            <a:endParaRPr lang="en-US" cap="all" baseline="0" dirty="0"/>
          </a:p>
          <a:p>
            <a:r>
              <a:rPr lang="en-US" cap="all" baseline="0" dirty="0"/>
              <a:t>[insert personal introduction here. Ex. This is my third time heading up the campaign and things are going to look different this year, etc.]</a:t>
            </a:r>
          </a:p>
          <a:p>
            <a:endParaRPr lang="en-US" cap="all" baseline="0" dirty="0"/>
          </a:p>
          <a:p>
            <a:r>
              <a:rPr lang="en-US" cap="none" baseline="0" dirty="0"/>
              <a:t>Before we start today, I’d like to play a little game called what’s missing”?</a:t>
            </a:r>
          </a:p>
          <a:p>
            <a:endParaRPr lang="en-US" cap="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next slide]</a:t>
            </a:r>
          </a:p>
          <a:p>
            <a:endParaRPr lang="en-US" dirty="0"/>
          </a:p>
          <a:p>
            <a:endParaRPr lang="en-US" dirty="0"/>
          </a:p>
          <a:p>
            <a:endParaRPr lang="en-US" dirty="0"/>
          </a:p>
        </p:txBody>
      </p:sp>
    </p:spTree>
    <p:extLst>
      <p:ext uri="{BB962C8B-B14F-4D97-AF65-F5344CB8AC3E}">
        <p14:creationId xmlns:p14="http://schemas.microsoft.com/office/powerpoint/2010/main" val="199069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ARTS SPEAKER WAS RECRUITED. </a:t>
            </a:r>
            <a:r>
              <a:rPr lang="en-US" b="1" dirty="0"/>
              <a:t>IF NOT, REMOVE THIS SLIDE</a:t>
            </a:r>
            <a:r>
              <a:rPr lang="en-US" dirty="0"/>
              <a:t>]: </a:t>
            </a:r>
          </a:p>
          <a:p>
            <a:endParaRPr lang="en-US" dirty="0"/>
          </a:p>
          <a:p>
            <a:r>
              <a:rPr lang="en-US" dirty="0"/>
              <a:t>To give you a deeper and more specific sense of the impact your gifts have on the region, and the types of organizations and projects that ArtsWave supports, we have _______ </a:t>
            </a:r>
            <a:r>
              <a:rPr lang="en-US" cap="all" baseline="0" dirty="0"/>
              <a:t>[name] </a:t>
            </a:r>
            <a:r>
              <a:rPr lang="en-US" dirty="0"/>
              <a:t>here from __________ </a:t>
            </a:r>
            <a:r>
              <a:rPr lang="en-US" cap="all" baseline="0" dirty="0"/>
              <a:t>[organization,] </a:t>
            </a:r>
            <a:r>
              <a:rPr lang="en-US" dirty="0"/>
              <a:t>one of the organizations/projects/artists that a gift to ArtsWave supports.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the speaker’s slides or go on after the speaker is finished]</a:t>
            </a:r>
          </a:p>
          <a:p>
            <a:endParaRPr lang="en-US" dirty="0"/>
          </a:p>
          <a:p>
            <a:r>
              <a:rPr lang="en-US" dirty="0"/>
              <a:t>Thanks _______! </a:t>
            </a:r>
          </a:p>
        </p:txBody>
      </p:sp>
      <p:sp>
        <p:nvSpPr>
          <p:cNvPr id="4" name="Slide Number Placeholder 3"/>
          <p:cNvSpPr>
            <a:spLocks noGrp="1"/>
          </p:cNvSpPr>
          <p:nvPr>
            <p:ph type="sldNum" sz="quarter" idx="5"/>
          </p:nvPr>
        </p:nvSpPr>
        <p:spPr/>
        <p:txBody>
          <a:bodyPr/>
          <a:lstStyle/>
          <a:p>
            <a:fld id="{0AF68416-54C2-4367-BD2F-DA8A2D054416}" type="slidenum">
              <a:rPr lang="en-US" smtClean="0"/>
              <a:t>11</a:t>
            </a:fld>
            <a:endParaRPr lang="en-US"/>
          </a:p>
        </p:txBody>
      </p:sp>
    </p:spTree>
    <p:extLst>
      <p:ext uri="{BB962C8B-B14F-4D97-AF65-F5344CB8AC3E}">
        <p14:creationId xmlns:p14="http://schemas.microsoft.com/office/powerpoint/2010/main" val="418139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ARTS SPEAKER WAS RECRUITED:] Thank you _______! Hopefully that showed you the impact that your gifts can have on one organization. your gifts not only go to [organization x], but to over 150 organizations that create thousands of performances, community events, festivals and more each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 ARTS SPEAKER: GO ON TO THE BELOW]</a:t>
            </a:r>
          </a:p>
          <a:p>
            <a:endParaRPr lang="en-US" dirty="0"/>
          </a:p>
          <a:p>
            <a:endParaRPr lang="en-US" dirty="0"/>
          </a:p>
          <a:p>
            <a:r>
              <a:rPr lang="en-US" dirty="0"/>
              <a:t>When you give, you not only will be contributing to the impact you’ve been hearing about, but you also get some great benefits for you and your family.</a:t>
            </a:r>
          </a:p>
          <a:p>
            <a:endParaRPr lang="en-US" dirty="0"/>
          </a:p>
          <a:p>
            <a:r>
              <a:rPr lang="en-US" dirty="0"/>
              <a:t>[</a:t>
            </a:r>
            <a:r>
              <a:rPr lang="en-US" cap="all" baseline="0" dirty="0"/>
              <a:t>go over benefits. Each click reveals a new benefit level</a:t>
            </a:r>
            <a:r>
              <a:rPr lang="en-US" dirty="0"/>
              <a:t>]</a:t>
            </a:r>
          </a:p>
          <a:p>
            <a:endParaRPr lang="en-US" dirty="0"/>
          </a:p>
          <a:p>
            <a:r>
              <a:rPr lang="en-US" dirty="0"/>
              <a:t>[IF YOU HAVE A PARTICULAR BENEFIT THAT YOU RECEIVE, TELL A PERSONAL STORY ABOUT YOUR EXPERIENCE WITH THAT BENEFIT]</a:t>
            </a:r>
          </a:p>
          <a:p>
            <a:endParaRPr lang="en-US" dirty="0"/>
          </a:p>
          <a:p>
            <a:r>
              <a:rPr lang="en-US" dirty="0"/>
              <a:t>[CLICK TO NEXT PAGE]</a:t>
            </a:r>
          </a:p>
        </p:txBody>
      </p:sp>
    </p:spTree>
    <p:extLst>
      <p:ext uri="{BB962C8B-B14F-4D97-AF65-F5344CB8AC3E}">
        <p14:creationId xmlns:p14="http://schemas.microsoft.com/office/powerpoint/2010/main" val="269769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spc="0" dirty="0">
                <a:effectLst/>
                <a:latin typeface="Century Gothic" panose="020B0502020202020204" pitchFamily="34" charset="0"/>
              </a:rPr>
              <a:t>[Read what you’d like, SAME AS LAST SLIDE]</a:t>
            </a:r>
          </a:p>
          <a:p>
            <a:endParaRPr lang="en-US" sz="1200" b="0" i="0" u="none" strike="noStrike" cap="none" spc="0" dirty="0">
              <a:effectLst/>
              <a:latin typeface="Century Gothic" panose="020B0502020202020204" pitchFamily="34" charset="0"/>
            </a:endParaRPr>
          </a:p>
          <a:p>
            <a:endParaRPr lang="en-US" sz="1200" b="0" i="0" u="none" strike="noStrike" cap="none" spc="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next slide]</a:t>
            </a:r>
          </a:p>
          <a:p>
            <a:endParaRPr lang="en-US" dirty="0"/>
          </a:p>
        </p:txBody>
      </p:sp>
    </p:spTree>
    <p:extLst>
      <p:ext uri="{BB962C8B-B14F-4D97-AF65-F5344CB8AC3E}">
        <p14:creationId xmlns:p14="http://schemas.microsoft.com/office/powerpoint/2010/main" val="288041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give to ArtsWave you also have the opportunity to join groups centered around a shared understanding of the arts’ role in our community. You can see first-hand how the arts bring people together in these groups.</a:t>
            </a:r>
          </a:p>
          <a:p>
            <a:endParaRPr lang="en-US" dirty="0"/>
          </a:p>
          <a:p>
            <a:r>
              <a:rPr lang="en-US" dirty="0"/>
              <a:t>[</a:t>
            </a:r>
            <a:r>
              <a:rPr lang="en-US" cap="all" baseline="0" dirty="0"/>
              <a:t>Go over each of the affinity groups if you’d like, if you’re part of one, talk personally about that</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next slide]</a:t>
            </a:r>
          </a:p>
          <a:p>
            <a:endParaRPr lang="en-US" dirty="0"/>
          </a:p>
        </p:txBody>
      </p:sp>
      <p:sp>
        <p:nvSpPr>
          <p:cNvPr id="4" name="Slide Number Placeholder 3"/>
          <p:cNvSpPr>
            <a:spLocks noGrp="1"/>
          </p:cNvSpPr>
          <p:nvPr>
            <p:ph type="sldNum" sz="quarter" idx="5"/>
          </p:nvPr>
        </p:nvSpPr>
        <p:spPr/>
        <p:txBody>
          <a:bodyPr/>
          <a:lstStyle/>
          <a:p>
            <a:fld id="{0AF68416-54C2-4367-BD2F-DA8A2D054416}" type="slidenum">
              <a:rPr lang="en-US" smtClean="0"/>
              <a:t>14</a:t>
            </a:fld>
            <a:endParaRPr lang="en-US"/>
          </a:p>
        </p:txBody>
      </p:sp>
    </p:spTree>
    <p:extLst>
      <p:ext uri="{BB962C8B-B14F-4D97-AF65-F5344CB8AC3E}">
        <p14:creationId xmlns:p14="http://schemas.microsoft.com/office/powerpoint/2010/main" val="399032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dirty="0"/>
              <a:t>[</a:t>
            </a:r>
            <a:r>
              <a:rPr lang="en-US" cap="none" baseline="0" dirty="0"/>
              <a:t>Fill this slide in with your company’s information, including how to give </a:t>
            </a:r>
            <a:r>
              <a:rPr lang="en-US" cap="all" baseline="0"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0AF68416-54C2-4367-BD2F-DA8A2D054416}" type="slidenum">
              <a:rPr lang="en-US" smtClean="0"/>
              <a:t>15</a:t>
            </a:fld>
            <a:endParaRPr lang="en-US"/>
          </a:p>
        </p:txBody>
      </p:sp>
    </p:spTree>
    <p:extLst>
      <p:ext uri="{BB962C8B-B14F-4D97-AF65-F5344CB8AC3E}">
        <p14:creationId xmlns:p14="http://schemas.microsoft.com/office/powerpoint/2010/main" val="1356260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dirty="0"/>
              <a:t>Since the </a:t>
            </a:r>
            <a:r>
              <a:rPr lang="en-US" cap="none" baseline="0" dirty="0" err="1"/>
              <a:t>artswave</a:t>
            </a:r>
            <a:r>
              <a:rPr lang="en-US" cap="none" baseline="0" dirty="0"/>
              <a:t> campaign began, it’s always been about the community coming together. Over nearly a century, hundreds of thousands of donors have invested over $350 million back into the community. </a:t>
            </a:r>
            <a:r>
              <a:rPr lang="en-US" cap="none" baseline="0"/>
              <a:t>This year, </a:t>
            </a:r>
            <a:r>
              <a:rPr lang="en-US" cap="none" baseline="0" dirty="0"/>
              <a:t>your gift will be combined with over 25,000 other people’s from across the region, creating a more vibrant future for everyone.</a:t>
            </a:r>
          </a:p>
          <a:p>
            <a:endParaRPr lang="en-US" cap="none" baseline="0" dirty="0"/>
          </a:p>
        </p:txBody>
      </p:sp>
    </p:spTree>
    <p:extLst>
      <p:ext uri="{BB962C8B-B14F-4D97-AF65-F5344CB8AC3E}">
        <p14:creationId xmlns:p14="http://schemas.microsoft.com/office/powerpoint/2010/main" val="569610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dirty="0"/>
              <a:t>Thank you for being here / logging in / etc. today!</a:t>
            </a:r>
          </a:p>
          <a:p>
            <a:endParaRPr lang="en-US" cap="none" baseline="0" dirty="0"/>
          </a:p>
          <a:p>
            <a:r>
              <a:rPr lang="en-US" cap="none" baseline="0" dirty="0"/>
              <a:t>[insert any last minute reminders and giving instructions]</a:t>
            </a:r>
          </a:p>
          <a:p>
            <a:endParaRPr lang="en-US" cap="none" baseline="0" dirty="0"/>
          </a:p>
          <a:p>
            <a:r>
              <a:rPr lang="en-US" cap="none" baseline="0" dirty="0"/>
              <a:t>Thanks again!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C556F-FE06-4A72-B7A9-83049990316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5651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[THIS YEAR, WE ARE PROVIDING A RECORD 49 ARTS ORGANIZATIONS WITH UNRESTRICTED OPERATING SUPPORT TO SUSTAIN THEIR COMMUNITY IMPACT IN THOSE FIVE AREAS. </a:t>
            </a:r>
          </a:p>
          <a:p>
            <a:endParaRPr lang="en-US" cap="all" baseline="0"/>
          </a:p>
          <a:p>
            <a:r>
              <a:rPr lang="en-US" cap="all" baseline="0"/>
              <a:t>in aggregate, THE ArtsWave CAMPAIGN IS FUNDING 6% OF THESE TOTAL BUDGETS. This </a:t>
            </a:r>
            <a:r>
              <a:rPr lang="en-US" cap="all" baseline="0" err="1"/>
              <a:t>rePRESENts</a:t>
            </a:r>
            <a:r>
              <a:rPr lang="en-US" cap="all" baseline="0"/>
              <a:t> AN irreplaceable, STABLE FOUNDATION from WHICH organizations then deliver thousands of uplifting and inspiring experiences.</a:t>
            </a:r>
            <a:endParaRPr lang="en-US"/>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19</a:t>
            </a:fld>
            <a:endParaRPr lang="en-US"/>
          </a:p>
        </p:txBody>
      </p:sp>
    </p:spTree>
    <p:extLst>
      <p:ext uri="{BB962C8B-B14F-4D97-AF65-F5344CB8AC3E}">
        <p14:creationId xmlns:p14="http://schemas.microsoft.com/office/powerpoint/2010/main" val="42954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And that impact is broadening to affect more in our region through what is being accomplished.</a:t>
            </a:r>
          </a:p>
        </p:txBody>
      </p:sp>
      <p:sp>
        <p:nvSpPr>
          <p:cNvPr id="4" name="Slide Number Placeholder 3"/>
          <p:cNvSpPr>
            <a:spLocks noGrp="1"/>
          </p:cNvSpPr>
          <p:nvPr>
            <p:ph type="sldNum" sz="quarter" idx="5"/>
          </p:nvPr>
        </p:nvSpPr>
        <p:spPr/>
        <p:txBody>
          <a:bodyPr/>
          <a:lstStyle/>
          <a:p>
            <a:fld id="{0AF68416-54C2-4367-BD2F-DA8A2D054416}" type="slidenum">
              <a:rPr lang="en-US" smtClean="0"/>
              <a:t>20</a:t>
            </a:fld>
            <a:endParaRPr lang="en-US"/>
          </a:p>
        </p:txBody>
      </p:sp>
    </p:spTree>
    <p:extLst>
      <p:ext uri="{BB962C8B-B14F-4D97-AF65-F5344CB8AC3E}">
        <p14:creationId xmlns:p14="http://schemas.microsoft.com/office/powerpoint/2010/main" val="3950725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dirty="0"/>
              <a:t>ArtsWave is working to make inclusion a hallmark of the region’s arts. Like the Blueprint for Collective Action, ArtsWave also has a DEIA Plan that is intentional in making progress. It’s holding itself and its arts partners accountable </a:t>
            </a:r>
            <a:r>
              <a:rPr lang="en-US" cap="all" baseline="0" dirty="0" err="1"/>
              <a:t>thRough</a:t>
            </a:r>
            <a:r>
              <a:rPr lang="en-US" cap="all" baseline="0" dirty="0"/>
              <a:t> various KPIs and review mechanisms.</a:t>
            </a:r>
          </a:p>
        </p:txBody>
      </p:sp>
      <p:sp>
        <p:nvSpPr>
          <p:cNvPr id="4" name="Slide Number Placeholder 3"/>
          <p:cNvSpPr>
            <a:spLocks noGrp="1"/>
          </p:cNvSpPr>
          <p:nvPr>
            <p:ph type="sldNum" sz="quarter" idx="5"/>
          </p:nvPr>
        </p:nvSpPr>
        <p:spPr/>
        <p:txBody>
          <a:bodyPr/>
          <a:lstStyle/>
          <a:p>
            <a:fld id="{0AF68416-54C2-4367-BD2F-DA8A2D054416}" type="slidenum">
              <a:rPr lang="en-US" smtClean="0"/>
              <a:t>21</a:t>
            </a:fld>
            <a:endParaRPr lang="en-US"/>
          </a:p>
        </p:txBody>
      </p:sp>
    </p:spTree>
    <p:extLst>
      <p:ext uri="{BB962C8B-B14F-4D97-AF65-F5344CB8AC3E}">
        <p14:creationId xmlns:p14="http://schemas.microsoft.com/office/powerpoint/2010/main" val="34806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up, have a non-descript brick wall. At first glance, you’d think nothing was missing. It’s a wall. But there IS something missing.</a:t>
            </a:r>
          </a:p>
          <a:p>
            <a:endParaRPr lang="en-US" dirty="0"/>
          </a:p>
          <a:p>
            <a:r>
              <a:rPr lang="en-US" dirty="0"/>
              <a:t>[CLICK]</a:t>
            </a:r>
          </a:p>
          <a:p>
            <a:endParaRPr lang="en-US" dirty="0"/>
          </a:p>
          <a:p>
            <a:r>
              <a:rPr lang="en-US" dirty="0"/>
              <a:t>How about that to get someone out of their Monday morning funk as they pull up and park next to it?! Cincinnati is #2 in the country for street art and our murals play a major role in transforming the city into one big canvas, giving everyone who lives here a sense of pride in where they live and work.</a:t>
            </a:r>
          </a:p>
          <a:p>
            <a:endParaRPr lang="en-US" dirty="0"/>
          </a:p>
        </p:txBody>
      </p:sp>
      <p:sp>
        <p:nvSpPr>
          <p:cNvPr id="4" name="Slide Number Placeholder 3"/>
          <p:cNvSpPr>
            <a:spLocks noGrp="1"/>
          </p:cNvSpPr>
          <p:nvPr>
            <p:ph type="sldNum" sz="quarter" idx="5"/>
          </p:nvPr>
        </p:nvSpPr>
        <p:spPr/>
        <p:txBody>
          <a:bodyPr/>
          <a:lstStyle/>
          <a:p>
            <a:fld id="{0AF68416-54C2-4367-BD2F-DA8A2D054416}" type="slidenum">
              <a:rPr lang="en-US" smtClean="0"/>
              <a:t>3</a:t>
            </a:fld>
            <a:endParaRPr lang="en-US"/>
          </a:p>
        </p:txBody>
      </p:sp>
    </p:spTree>
    <p:extLst>
      <p:ext uri="{BB962C8B-B14F-4D97-AF65-F5344CB8AC3E}">
        <p14:creationId xmlns:p14="http://schemas.microsoft.com/office/powerpoint/2010/main" val="3333643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2625"/>
            <a:ext cx="6061075" cy="34099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2707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[in 1927, Charles and anna </a:t>
            </a:r>
            <a:r>
              <a:rPr lang="en-US" cap="all" baseline="0" err="1"/>
              <a:t>sinton</a:t>
            </a:r>
            <a:r>
              <a:rPr lang="en-US" cap="all" baseline="0"/>
              <a:t> </a:t>
            </a:r>
            <a:r>
              <a:rPr lang="en-US" cap="all" baseline="0" err="1"/>
              <a:t>taft</a:t>
            </a:r>
            <a:r>
              <a:rPr lang="en-US" cap="all" baseline="0"/>
              <a:t> decided to leave their home and art collection to the people of Cincinnati -- along with $1m -- provided that the people match their investment. </a:t>
            </a:r>
          </a:p>
          <a:p>
            <a:endParaRPr lang="en-US" cap="all" baseline="0"/>
          </a:p>
          <a:p>
            <a:r>
              <a:rPr lang="en-US" cap="all" baseline="0"/>
              <a:t>Within 3 months, in 1927, $2.5M had been donated by several thousand individuals and businesses and a permanent arts legacy was born. </a:t>
            </a:r>
          </a:p>
          <a:p>
            <a:endParaRPr lang="en-US" cap="all" baseline="0"/>
          </a:p>
          <a:p>
            <a:r>
              <a:rPr lang="en-US" cap="all" baseline="0"/>
              <a:t>The mission of the organization, which today we call ArtsWave, was to ensure the strength of the arts already in existence, which you see here, and to support organizations and art forms ‘yet to be imagined.’  </a:t>
            </a:r>
          </a:p>
        </p:txBody>
      </p:sp>
      <p:sp>
        <p:nvSpPr>
          <p:cNvPr id="4" name="Slide Number Placeholder 3"/>
          <p:cNvSpPr>
            <a:spLocks noGrp="1"/>
          </p:cNvSpPr>
          <p:nvPr>
            <p:ph type="sldNum" sz="quarter" idx="5"/>
          </p:nvPr>
        </p:nvSpPr>
        <p:spPr/>
        <p:txBody>
          <a:bodyPr/>
          <a:lstStyle/>
          <a:p>
            <a:fld id="{0AF68416-54C2-4367-BD2F-DA8A2D054416}" type="slidenum">
              <a:rPr lang="en-US" smtClean="0"/>
              <a:t>23</a:t>
            </a:fld>
            <a:endParaRPr lang="en-US"/>
          </a:p>
        </p:txBody>
      </p:sp>
    </p:spTree>
    <p:extLst>
      <p:ext uri="{BB962C8B-B14F-4D97-AF65-F5344CB8AC3E}">
        <p14:creationId xmlns:p14="http://schemas.microsoft.com/office/powerpoint/2010/main" val="2789050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It was a highly visionary and inclusive idea at the time, and nearly 100 years later, ARTSWAVE continues to innovate and grow this arts landscape.</a:t>
            </a:r>
          </a:p>
        </p:txBody>
      </p:sp>
      <p:sp>
        <p:nvSpPr>
          <p:cNvPr id="4" name="Slide Number Placeholder 3"/>
          <p:cNvSpPr>
            <a:spLocks noGrp="1"/>
          </p:cNvSpPr>
          <p:nvPr>
            <p:ph type="sldNum" sz="quarter" idx="5"/>
          </p:nvPr>
        </p:nvSpPr>
        <p:spPr/>
        <p:txBody>
          <a:bodyPr/>
          <a:lstStyle/>
          <a:p>
            <a:fld id="{0AF68416-54C2-4367-BD2F-DA8A2D054416}" type="slidenum">
              <a:rPr lang="en-US" smtClean="0"/>
              <a:t>24</a:t>
            </a:fld>
            <a:endParaRPr lang="en-US"/>
          </a:p>
        </p:txBody>
      </p:sp>
    </p:spTree>
    <p:extLst>
      <p:ext uri="{BB962C8B-B14F-4D97-AF65-F5344CB8AC3E}">
        <p14:creationId xmlns:p14="http://schemas.microsoft.com/office/powerpoint/2010/main" val="2776076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with your help, ArtsWave invests more than $11M in this arts landscape each year, using a five-part blueprint for funding decisions.</a:t>
            </a:r>
          </a:p>
          <a:p>
            <a:endParaRPr lang="en-US" cap="all" baseline="0"/>
          </a:p>
          <a:p>
            <a:r>
              <a:rPr lang="en-US" cap="all" baseline="0"/>
              <a:t> We support arts organizations and projects that do these five things – bridge divides, enliven neighborhoods, deepen your sense of rootedness and belonging, inspire kids to learn and create, and build our region’s reputation as a great place to live and work.</a:t>
            </a:r>
            <a:endParaRPr lang="en-US"/>
          </a:p>
          <a:p>
            <a:endParaRPr lang="en-US"/>
          </a:p>
        </p:txBody>
      </p:sp>
    </p:spTree>
    <p:extLst>
      <p:ext uri="{BB962C8B-B14F-4D97-AF65-F5344CB8AC3E}">
        <p14:creationId xmlns:p14="http://schemas.microsoft.com/office/powerpoint/2010/main" val="3327479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696A6F"/>
                </a:solidFill>
                <a:effectLst/>
                <a:latin typeface="TradeGothic"/>
              </a:rPr>
              <a:t>Arts programs reduce crime levels. Participation in afterschool arts programs causes juvenile crime to fall by 4.2% on average, and slightly more (5.4%) in lower-income cities.</a:t>
            </a:r>
          </a:p>
          <a:p>
            <a:endParaRPr lang="en-US" b="1" i="0">
              <a:solidFill>
                <a:srgbClr val="696A6F"/>
              </a:solidFill>
              <a:effectLst/>
              <a:latin typeface="TradeGothic"/>
            </a:endParaRPr>
          </a:p>
          <a:p>
            <a:r>
              <a:rPr lang="en-US"/>
              <a:t>For every $1 spent on after-school programs, $9 is saved by reducing welfare and crime costs, improving academic performance, and increasing kids’ earning potential.</a:t>
            </a:r>
            <a:endParaRPr lang="en-US" b="1" i="0">
              <a:solidFill>
                <a:srgbClr val="696A6F"/>
              </a:solidFill>
              <a:effectLst/>
              <a:latin typeface="TradeGothic"/>
            </a:endParaRPr>
          </a:p>
          <a:p>
            <a:endParaRPr lang="en-US" b="1" i="0">
              <a:solidFill>
                <a:srgbClr val="696A6F"/>
              </a:solidFill>
              <a:effectLst/>
              <a:latin typeface="TradeGothic"/>
            </a:endParaRPr>
          </a:p>
          <a:p>
            <a:r>
              <a:rPr lang="en-US" b="1" i="0">
                <a:solidFill>
                  <a:srgbClr val="696A6F"/>
                </a:solidFill>
                <a:effectLst/>
                <a:latin typeface="TradeGothic"/>
              </a:rPr>
              <a:t>- </a:t>
            </a:r>
            <a:r>
              <a:rPr lang="en-US" b="0" i="0">
                <a:solidFill>
                  <a:srgbClr val="696A6F"/>
                </a:solidFill>
                <a:effectLst/>
                <a:latin typeface="TradeGothic"/>
              </a:rPr>
              <a:t>Gregg, M., Gupta, R., &amp; Bach-Coulibaly, M. (2014, May 6). After-school Programs &amp; the Arts as Tools for Youth Development. Footnote. Retrieved 4 February 2018 from https://footnote.co/after-school-programs-the-arts-as-tools-for-youth-development</a:t>
            </a:r>
            <a:endParaRPr lang="en-US" b="1"/>
          </a:p>
          <a:p>
            <a:endParaRPr lang="en-US"/>
          </a:p>
          <a:p>
            <a:r>
              <a:rPr lang="en-US" b="1"/>
              <a:t>…[1.6x] TWICE as likely to feel more connected to neighbors:</a:t>
            </a:r>
          </a:p>
          <a:p>
            <a:r>
              <a:rPr lang="en-US" b="0" i="0">
                <a:solidFill>
                  <a:srgbClr val="696A6F"/>
                </a:solidFill>
                <a:effectLst/>
                <a:latin typeface="TradeGothic"/>
              </a:rPr>
              <a:t>Art and community development strengthens social networks. Residents living on a block where such projects took place were 1.6 times more likely to report they felt more connected to the neighbors.</a:t>
            </a:r>
          </a:p>
          <a:p>
            <a:r>
              <a:rPr lang="en-US" b="0" i="0">
                <a:solidFill>
                  <a:srgbClr val="696A6F"/>
                </a:solidFill>
                <a:effectLst/>
                <a:latin typeface="TradeGothic"/>
              </a:rPr>
              <a:t>- Nicodemus, A., </a:t>
            </a:r>
            <a:r>
              <a:rPr lang="en-US" b="0" i="0" err="1">
                <a:solidFill>
                  <a:srgbClr val="696A6F"/>
                </a:solidFill>
                <a:effectLst/>
                <a:latin typeface="TradeGothic"/>
              </a:rPr>
              <a:t>Engh</a:t>
            </a:r>
            <a:r>
              <a:rPr lang="en-US" b="0" i="0">
                <a:solidFill>
                  <a:srgbClr val="696A6F"/>
                </a:solidFill>
                <a:effectLst/>
                <a:latin typeface="TradeGothic"/>
              </a:rPr>
              <a:t>, R., Mascaro, C. &amp; Metris Arts Consulting. (2016). Adding It Up: An Evaluation of Arts on Chicago &amp; Art Blocks Executive Summary, 5 [Electronic version]. Metris Arts Consulting. Retrieved 28 January 2018 at https://metrisarts.com/wp-content/uploads/2014/05/adding-it-up-executive-summary.pdf </a:t>
            </a:r>
            <a:endParaRPr lang="en-US"/>
          </a:p>
          <a:p>
            <a:endParaRPr lang="en-US"/>
          </a:p>
          <a:p>
            <a:r>
              <a:rPr lang="en-US"/>
              <a:t>Optional: Tell Price Hill Will Story about homesteading program starting through sustained contact through violin lessons as part of </a:t>
            </a:r>
            <a:r>
              <a:rPr lang="en-US" err="1"/>
              <a:t>MYCincinnati</a:t>
            </a:r>
            <a:r>
              <a:rPr lang="en-US"/>
              <a:t>.</a:t>
            </a:r>
          </a:p>
          <a:p>
            <a:endParaRPr lang="en-US"/>
          </a:p>
        </p:txBody>
      </p:sp>
    </p:spTree>
    <p:extLst>
      <p:ext uri="{BB962C8B-B14F-4D97-AF65-F5344CB8AC3E}">
        <p14:creationId xmlns:p14="http://schemas.microsoft.com/office/powerpoint/2010/main" val="1320438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a:solidFill>
                  <a:srgbClr val="292522"/>
                </a:solidFill>
                <a:effectLst/>
                <a:latin typeface="TradeGothic-Bd2"/>
              </a:rPr>
              <a:t>STUDENTS WHO PARTICIPATE IN THE ARTS ARE 40% MORE LIKELY TO HAVE DIVERSE FRIENDS. </a:t>
            </a:r>
          </a:p>
          <a:p>
            <a:pPr algn="l"/>
            <a:r>
              <a:rPr lang="en-US" b="0" i="0">
                <a:solidFill>
                  <a:srgbClr val="696A6F"/>
                </a:solidFill>
                <a:effectLst/>
                <a:latin typeface="TradeGothic"/>
              </a:rPr>
              <a:t>Participation in arts activities increases tolerance. 12th graders who participate in the arts are 40% more likely to have friends from different racial groups and 29% less likely to feel that it is ok to make a racist remark.</a:t>
            </a:r>
          </a:p>
          <a:p>
            <a:pPr marL="171450" indent="-171450" algn="l">
              <a:buFontTx/>
              <a:buChar char="-"/>
            </a:pPr>
            <a:r>
              <a:rPr lang="en-US" b="0" i="0">
                <a:solidFill>
                  <a:srgbClr val="696A6F"/>
                </a:solidFill>
                <a:effectLst/>
                <a:latin typeface="TradeGothic"/>
              </a:rPr>
              <a:t>Catterall, J., Dumais, S., &amp; Hampden-Thompson, G. (2012). The Arts and Achievement in At-Risk Youth: Findings from Four Longitudinal Studies. (Research Report #55). National Endowment for the Arts. Retrieved 20 January 2018 from </a:t>
            </a:r>
            <a:r>
              <a:rPr lang="en-US" b="0" i="0" u="none" strike="noStrike">
                <a:solidFill>
                  <a:srgbClr val="0094B3"/>
                </a:solidFill>
                <a:effectLst/>
                <a:latin typeface="tradegothic"/>
                <a:hlinkClick r:id="rId3"/>
              </a:rPr>
              <a:t>https://www.arts.gov/sites/default/files/Arts-At-Risk-Youth.pdf</a:t>
            </a:r>
            <a:endParaRPr lang="en-US" b="0" i="0" u="none" strike="noStrike">
              <a:solidFill>
                <a:srgbClr val="696A6F"/>
              </a:solidFill>
              <a:effectLst/>
              <a:latin typeface="TradeGothic"/>
            </a:endParaRPr>
          </a:p>
          <a:p>
            <a:pPr marL="171450" indent="-171450" algn="l">
              <a:buFontTx/>
              <a:buChar char="-"/>
            </a:pPr>
            <a:endParaRPr lang="en-US" b="0" i="0" u="none" strike="noStrike">
              <a:solidFill>
                <a:srgbClr val="696A6F"/>
              </a:solidFill>
              <a:effectLst/>
              <a:latin typeface="TradeGothic"/>
            </a:endParaRPr>
          </a:p>
          <a:p>
            <a:pPr marL="0" indent="0" algn="l">
              <a:buFontTx/>
              <a:buNone/>
            </a:pPr>
            <a:r>
              <a:rPr lang="en-US" b="1" i="0">
                <a:solidFill>
                  <a:srgbClr val="4D4D4D"/>
                </a:solidFill>
                <a:effectLst/>
                <a:latin typeface="Open Sans" panose="020B0606030504020204" pitchFamily="34" charset="0"/>
              </a:rPr>
              <a:t>a school tour of an art museum increases student tolerance by 7 percent of a standard deviation. the benefits are much larger for students in disadvantaged groups. </a:t>
            </a:r>
            <a:r>
              <a:rPr lang="en-US" b="0" i="0">
                <a:solidFill>
                  <a:srgbClr val="4D4D4D"/>
                </a:solidFill>
                <a:effectLst/>
                <a:latin typeface="Open Sans" panose="020B0606030504020204" pitchFamily="34" charset="0"/>
              </a:rPr>
              <a:t>Rural students experienced a 13 percent of a standard deviation improvement in tolerance. For students at high-poverty schools, the benefit is 9 percent of a standard deviation.</a:t>
            </a:r>
            <a:endParaRPr lang="en-US" b="0" i="0" u="none" strike="noStrike">
              <a:solidFill>
                <a:srgbClr val="696A6F"/>
              </a:solidFill>
              <a:effectLst/>
              <a:latin typeface="TradeGothic"/>
            </a:endParaRPr>
          </a:p>
          <a:p>
            <a:pPr marL="171450" indent="-171450" algn="l">
              <a:buFontTx/>
              <a:buChar char="-"/>
            </a:pPr>
            <a:r>
              <a:rPr lang="en-US" b="0" i="0" u="none" strike="noStrike">
                <a:solidFill>
                  <a:srgbClr val="696A6F"/>
                </a:solidFill>
                <a:effectLst/>
                <a:latin typeface="TradeGothic"/>
              </a:rPr>
              <a:t>https://www.educationnext.org/the-educational-value-of-field-trips</a:t>
            </a:r>
          </a:p>
          <a:p>
            <a:pPr marL="0" indent="0" algn="l">
              <a:buFontTx/>
              <a:buNone/>
            </a:pPr>
            <a:endParaRPr lang="en-US" b="0" i="0" u="none" strike="noStrike">
              <a:solidFill>
                <a:srgbClr val="696A6F"/>
              </a:solidFill>
              <a:effectLst/>
              <a:latin typeface="TradeGothic"/>
            </a:endParaRPr>
          </a:p>
          <a:p>
            <a:pPr marL="0" indent="0" algn="l">
              <a:buFontTx/>
              <a:buNone/>
            </a:pPr>
            <a:endParaRPr lang="en-US" b="0" i="0">
              <a:solidFill>
                <a:srgbClr val="696A6F"/>
              </a:solidFill>
              <a:effectLst/>
              <a:latin typeface="TradeGothic"/>
            </a:endParaRPr>
          </a:p>
          <a:p>
            <a:endParaRPr lang="en-US"/>
          </a:p>
        </p:txBody>
      </p:sp>
    </p:spTree>
    <p:extLst>
      <p:ext uri="{BB962C8B-B14F-4D97-AF65-F5344CB8AC3E}">
        <p14:creationId xmlns:p14="http://schemas.microsoft.com/office/powerpoint/2010/main" val="167317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spc="0" baseline="0">
                <a:solidFill>
                  <a:schemeClr val="tx1"/>
                </a:solidFill>
                <a:latin typeface="+mn-lt"/>
              </a:rPr>
              <a:t>The arts drove two-thirds of all tourism, nationally. </a:t>
            </a:r>
            <a:r>
              <a:rPr lang="en-US" sz="1100" b="0" spc="0" baseline="0">
                <a:solidFill>
                  <a:schemeClr val="tx1"/>
                </a:solidFill>
                <a:latin typeface="+mn-lt"/>
              </a:rPr>
              <a:t>– NEED CITATION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b="0" spc="0" baseline="0">
              <a:solidFill>
                <a:schemeClr val="tx1"/>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b="1" spc="0" baseline="0">
                <a:solidFill>
                  <a:schemeClr val="tx1"/>
                </a:solidFill>
                <a:latin typeface="+mn-lt"/>
              </a:rPr>
              <a:t>Cultural tourists spend 2X as much while travelling as other tourists do. </a:t>
            </a:r>
            <a:r>
              <a:rPr lang="en-US" sz="1100" b="0" spc="0" baseline="0">
                <a:solidFill>
                  <a:schemeClr val="tx1"/>
                </a:solidFill>
                <a:latin typeface="+mn-lt"/>
              </a:rPr>
              <a:t>- </a:t>
            </a:r>
            <a:r>
              <a:rPr lang="en-US" sz="1100" b="0" i="0" spc="0">
                <a:solidFill>
                  <a:srgbClr val="696A6F"/>
                </a:solidFill>
                <a:effectLst/>
                <a:latin typeface="+mn-lt"/>
              </a:rPr>
              <a:t>ABS. (2013) Arts and Culture in Australia: A Statistical Overview, 2012. Statistics retrieved 16 May 2018 from </a:t>
            </a:r>
            <a:r>
              <a:rPr lang="en-US" sz="1100" b="0" i="0" u="none" strike="noStrike" spc="0">
                <a:solidFill>
                  <a:srgbClr val="0094B3"/>
                </a:solidFill>
                <a:effectLst/>
                <a:latin typeface="+mn-lt"/>
                <a:hlinkClick r:id="rId3"/>
              </a:rPr>
              <a:t>http://artfacts.australiacouncil.gov.au/overview/global-13/ov-fact48/</a:t>
            </a:r>
            <a:r>
              <a:rPr lang="en-US" sz="1100" b="0" i="0" spc="0">
                <a:solidFill>
                  <a:srgbClr val="696A6F"/>
                </a:solidFill>
                <a:effectLst/>
                <a:latin typeface="+mn-lt"/>
              </a:rPr>
              <a:t>.</a:t>
            </a:r>
            <a:endParaRPr lang="en-US" sz="1100" b="0" spc="0" baseline="0">
              <a:solidFill>
                <a:schemeClr val="tx1"/>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b="0" spc="0" baseline="0">
              <a:solidFill>
                <a:schemeClr val="tx1"/>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b="1" spc="0" baseline="0">
                <a:solidFill>
                  <a:schemeClr val="tx1"/>
                </a:solidFill>
                <a:latin typeface="+mn-lt"/>
              </a:rPr>
              <a:t>The Cincy region’s overall reputation has been strengthened through the arts with ??? in national media impressions. </a:t>
            </a:r>
          </a:p>
          <a:p>
            <a:endParaRPr lang="en-US" sz="1100" spc="0">
              <a:latin typeface="+mn-lt"/>
            </a:endParaRPr>
          </a:p>
        </p:txBody>
      </p:sp>
    </p:spTree>
    <p:extLst>
      <p:ext uri="{BB962C8B-B14F-4D97-AF65-F5344CB8AC3E}">
        <p14:creationId xmlns:p14="http://schemas.microsoft.com/office/powerpoint/2010/main" val="3034486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spc="0" baseline="0">
                <a:solidFill>
                  <a:schemeClr val="tx1"/>
                </a:solidFill>
                <a:latin typeface="+mn-lt"/>
              </a:rPr>
              <a:t>Low-income students who are highly engaged in the arts are 2X more likely to graduate college, compared to those with no arts education.</a:t>
            </a:r>
            <a:r>
              <a:rPr lang="en-US" sz="1100" b="1" i="0" spc="0">
                <a:solidFill>
                  <a:srgbClr val="696A6F"/>
                </a:solidFill>
                <a:effectLst/>
                <a:latin typeface="+mn-lt"/>
              </a:rPr>
              <a:t> </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US" sz="1100" b="0" i="0" spc="0">
                <a:solidFill>
                  <a:srgbClr val="696A6F"/>
                </a:solidFill>
                <a:effectLst/>
                <a:latin typeface="+mn-lt"/>
              </a:rPr>
              <a:t>Arts Education Navigator: Facts &amp; Figures. Americans for the Arts. Retrieved on 13 May 2018 from</a:t>
            </a:r>
            <a:r>
              <a:rPr lang="en-US" sz="1100" b="0" i="0" spc="0" baseline="0">
                <a:solidFill>
                  <a:schemeClr val="tx1"/>
                </a:solidFill>
                <a:effectLst/>
                <a:latin typeface="+mn-lt"/>
              </a:rPr>
              <a:t> </a:t>
            </a:r>
            <a:r>
              <a:rPr lang="en-US" sz="1100" b="0" spc="0" baseline="0">
                <a:solidFill>
                  <a:schemeClr val="tx1"/>
                </a:solidFill>
                <a:latin typeface="+mn-lt"/>
              </a:rPr>
              <a:t>https://www.americansforthearts.org/by-program/networks-and-councils/arts-education-network/tools-resources/arts-ed-navigator/facts-figures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b="0" spc="0" baseline="0">
              <a:solidFill>
                <a:schemeClr val="tx1"/>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b="1" spc="0" baseline="0">
                <a:solidFill>
                  <a:schemeClr val="tx1"/>
                </a:solidFill>
                <a:latin typeface="+mn-lt"/>
              </a:rPr>
              <a:t>Students who participate in the arts are 5x less likely to drop out. </a:t>
            </a:r>
            <a:r>
              <a:rPr lang="en-US" sz="1100" b="1" i="0" spc="0">
                <a:solidFill>
                  <a:srgbClr val="696A6F"/>
                </a:solidFill>
                <a:effectLst/>
                <a:latin typeface="+mn-lt"/>
              </a:rPr>
              <a:t>Students excited by school stay in school. Low-income students who participate in the arts, both in school and after school have a drop out rate of just 4%--5x lower than their peers.</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b="0" i="0" spc="0">
                <a:solidFill>
                  <a:srgbClr val="696A6F"/>
                </a:solidFill>
                <a:effectLst/>
                <a:latin typeface="+mn-lt"/>
              </a:rPr>
              <a:t>- Same citation as above.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b="0" spc="0" baseline="0">
              <a:solidFill>
                <a:schemeClr val="tx1"/>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b="0" spc="0" baseline="0">
                <a:solidFill>
                  <a:schemeClr val="tx1"/>
                </a:solidFill>
                <a:latin typeface="+mn-lt"/>
              </a:rPr>
              <a:t>ArtsWave is funding </a:t>
            </a:r>
            <a:r>
              <a:rPr lang="en-US" sz="1100" spc="0" baseline="0">
                <a:solidFill>
                  <a:schemeClr val="tx1"/>
                </a:solidFill>
                <a:latin typeface="+mn-lt"/>
              </a:rPr>
              <a:t>50,000 field trips over five years</a:t>
            </a:r>
            <a:r>
              <a:rPr lang="en-US" sz="1100" b="0" spc="0" baseline="0">
                <a:solidFill>
                  <a:schemeClr val="tx1"/>
                </a:solidFill>
                <a:latin typeface="+mn-lt"/>
              </a:rPr>
              <a:t>, in addition to almost 16,000 arts experiences happening annually so that </a:t>
            </a:r>
            <a:r>
              <a:rPr lang="en-US" sz="1100" spc="0" baseline="0">
                <a:solidFill>
                  <a:schemeClr val="tx1"/>
                </a:solidFill>
                <a:latin typeface="+mn-lt"/>
              </a:rPr>
              <a:t>every elementary school student will experience the arts</a:t>
            </a:r>
            <a:r>
              <a:rPr lang="en-US" sz="1100" b="0" spc="0" baseline="0">
                <a:solidFill>
                  <a:schemeClr val="tx1"/>
                </a:solidFill>
                <a:latin typeface="+mn-lt"/>
              </a:rPr>
              <a:t>. </a:t>
            </a:r>
            <a:endParaRPr lang="en-US" sz="1100" spc="0" baseline="0">
              <a:solidFill>
                <a:schemeClr val="tx1"/>
              </a:solidFill>
              <a:latin typeface="+mn-lt"/>
            </a:endParaRPr>
          </a:p>
          <a:p>
            <a:endParaRPr lang="en-US"/>
          </a:p>
        </p:txBody>
      </p:sp>
    </p:spTree>
    <p:extLst>
      <p:ext uri="{BB962C8B-B14F-4D97-AF65-F5344CB8AC3E}">
        <p14:creationId xmlns:p14="http://schemas.microsoft.com/office/powerpoint/2010/main" val="524119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696A6F"/>
                </a:solidFill>
                <a:effectLst/>
                <a:latin typeface="TradeGothic"/>
              </a:rPr>
              <a:t>9 out of 10 arts participants report meeting new people and making new friends through their arts experiences.</a:t>
            </a:r>
          </a:p>
          <a:p>
            <a:pPr marL="171450" indent="-171450">
              <a:buFontTx/>
              <a:buChar char="-"/>
            </a:pPr>
            <a:r>
              <a:rPr lang="en-US" b="0" i="0">
                <a:solidFill>
                  <a:srgbClr val="696A6F"/>
                </a:solidFill>
                <a:effectLst/>
                <a:latin typeface="TradeGothic"/>
              </a:rPr>
              <a:t>Stern, M. &amp; Seifert, S. (2001). Culture Builds Communities Evaluation Summary Report. Philadelphia: Penn School of Social Policy &amp; Practice, University of Pennsylvania. Retrieved 16 May 2023 from </a:t>
            </a:r>
            <a:r>
              <a:rPr lang="en-US" b="0" i="0" u="none" strike="noStrike">
                <a:solidFill>
                  <a:srgbClr val="0094B3"/>
                </a:solidFill>
                <a:effectLst/>
                <a:latin typeface="tradegothic"/>
                <a:hlinkClick r:id="rId3"/>
              </a:rPr>
              <a:t>https://core.ac.uk/download/pdf/214208983.pdf</a:t>
            </a:r>
            <a:endParaRPr lang="en-US" b="0" i="0" u="none" strike="noStrike">
              <a:solidFill>
                <a:srgbClr val="0094B3"/>
              </a:solidFill>
              <a:effectLst/>
              <a:latin typeface="tradegothic"/>
            </a:endParaRPr>
          </a:p>
          <a:p>
            <a:pPr marL="171450" indent="-171450">
              <a:buFontTx/>
              <a:buChar char="-"/>
            </a:pPr>
            <a:endParaRPr lang="en-US" b="0" i="0" u="none" strike="noStrike">
              <a:solidFill>
                <a:srgbClr val="0094B3"/>
              </a:solidFill>
              <a:effectLst/>
              <a:latin typeface="tradegothic"/>
            </a:endParaRPr>
          </a:p>
          <a:p>
            <a:pPr marL="0" indent="0">
              <a:buFontTx/>
              <a:buNone/>
            </a:pPr>
            <a:endParaRPr lang="en-US"/>
          </a:p>
          <a:p>
            <a:pPr algn="l"/>
            <a:r>
              <a:rPr lang="en-US" b="1" i="0" cap="all">
                <a:solidFill>
                  <a:srgbClr val="292522"/>
                </a:solidFill>
                <a:effectLst/>
                <a:latin typeface="TradeGothic-Bd2"/>
              </a:rPr>
              <a:t>40% FEEL MORE POSITIVE ABOUT THEIR COMMUNITY AFTER TAKING PART IN THE ARTS. </a:t>
            </a:r>
          </a:p>
          <a:p>
            <a:pPr algn="l"/>
            <a:r>
              <a:rPr lang="en-US" b="1" i="0">
                <a:solidFill>
                  <a:srgbClr val="696A6F"/>
                </a:solidFill>
                <a:effectLst/>
                <a:latin typeface="TradeGothic"/>
              </a:rPr>
              <a:t>Participatory arts projects celebrate local culture and heritage, making marginalized groups more visible and promoting positive community connections. In the UK, 40% of participants felt more positive about where they lived after participating in an arts activity.</a:t>
            </a:r>
          </a:p>
          <a:p>
            <a:pPr algn="l"/>
            <a:endParaRPr lang="en-US" b="1" i="0">
              <a:solidFill>
                <a:srgbClr val="696A6F"/>
              </a:solidFill>
              <a:effectLst/>
              <a:latin typeface="TradeGothic"/>
            </a:endParaRPr>
          </a:p>
        </p:txBody>
      </p:sp>
    </p:spTree>
    <p:extLst>
      <p:ext uri="{BB962C8B-B14F-4D97-AF65-F5344CB8AC3E}">
        <p14:creationId xmlns:p14="http://schemas.microsoft.com/office/powerpoint/2010/main" val="185611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 one? Some of you may recognize this as one of the iconic buildings on the river in Northern Kentucky. Although the building and the surrounding area are nice, what’s missing? </a:t>
            </a:r>
          </a:p>
          <a:p>
            <a:endParaRPr lang="en-US" dirty="0"/>
          </a:p>
          <a:p>
            <a:r>
              <a:rPr lang="en-US" dirty="0"/>
              <a:t>[CLICK]</a:t>
            </a:r>
          </a:p>
          <a:p>
            <a:endParaRPr lang="en-US" dirty="0"/>
          </a:p>
          <a:p>
            <a:r>
              <a:rPr lang="en-US" dirty="0"/>
              <a:t>It’s BLINK, illuminated by ArtsWave, the region’s largest event ever and the largest immersive art event in the nation.</a:t>
            </a:r>
          </a:p>
          <a:p>
            <a:endParaRPr lang="en-US" dirty="0"/>
          </a:p>
          <a:p>
            <a:r>
              <a:rPr lang="en-US" dirty="0"/>
              <a:t>[CLICK TO NEXT SLIDE]</a:t>
            </a:r>
          </a:p>
        </p:txBody>
      </p:sp>
      <p:sp>
        <p:nvSpPr>
          <p:cNvPr id="4" name="Slide Number Placeholder 3"/>
          <p:cNvSpPr>
            <a:spLocks noGrp="1"/>
          </p:cNvSpPr>
          <p:nvPr>
            <p:ph type="sldNum" sz="quarter" idx="5"/>
          </p:nvPr>
        </p:nvSpPr>
        <p:spPr/>
        <p:txBody>
          <a:bodyPr/>
          <a:lstStyle/>
          <a:p>
            <a:fld id="{0AF68416-54C2-4367-BD2F-DA8A2D054416}" type="slidenum">
              <a:rPr lang="en-US" smtClean="0"/>
              <a:t>4</a:t>
            </a:fld>
            <a:endParaRPr lang="en-US"/>
          </a:p>
        </p:txBody>
      </p:sp>
    </p:spTree>
    <p:extLst>
      <p:ext uri="{BB962C8B-B14F-4D97-AF65-F5344CB8AC3E}">
        <p14:creationId xmlns:p14="http://schemas.microsoft.com/office/powerpoint/2010/main" val="417927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least, we have a lovely photo of Music Hall and Washington Park, but it looks a bit boring and stodgy here. What’s missing? </a:t>
            </a:r>
          </a:p>
          <a:p>
            <a:endParaRPr lang="en-US" dirty="0"/>
          </a:p>
          <a:p>
            <a:r>
              <a:rPr lang="en-US" dirty="0"/>
              <a:t>[CLICK]</a:t>
            </a:r>
          </a:p>
          <a:p>
            <a:endParaRPr lang="en-US" dirty="0"/>
          </a:p>
          <a:p>
            <a:r>
              <a:rPr lang="en-US" dirty="0"/>
              <a:t>There we go! Free and low-cost concerts and festivals happen all the time there, turning it from a nice park with an old building next to it to a vibrant, community-first venue that makes this part of the neighborhood come alive with energy and creativity and a feeling of togetherness.</a:t>
            </a:r>
          </a:p>
          <a:p>
            <a:endParaRPr lang="en-US" dirty="0"/>
          </a:p>
          <a:p>
            <a:r>
              <a:rPr lang="en-US" dirty="0"/>
              <a:t>So, what was missing in all of those photos? What made each location more vibrant?</a:t>
            </a:r>
          </a:p>
          <a:p>
            <a:endParaRPr lang="en-US" dirty="0"/>
          </a:p>
          <a:p>
            <a:r>
              <a:rPr lang="en-US" dirty="0"/>
              <a:t>THE ARTS!</a:t>
            </a:r>
          </a:p>
          <a:p>
            <a:endParaRPr lang="en-US" dirty="0"/>
          </a:p>
          <a:p>
            <a:r>
              <a:rPr lang="en-US" dirty="0"/>
              <a:t>[CLICK TO NEXT SLIDE]</a:t>
            </a:r>
          </a:p>
          <a:p>
            <a:endParaRPr lang="en-US" dirty="0"/>
          </a:p>
        </p:txBody>
      </p:sp>
      <p:sp>
        <p:nvSpPr>
          <p:cNvPr id="4" name="Slide Number Placeholder 3"/>
          <p:cNvSpPr>
            <a:spLocks noGrp="1"/>
          </p:cNvSpPr>
          <p:nvPr>
            <p:ph type="sldNum" sz="quarter" idx="5"/>
          </p:nvPr>
        </p:nvSpPr>
        <p:spPr/>
        <p:txBody>
          <a:bodyPr/>
          <a:lstStyle/>
          <a:p>
            <a:fld id="{0AF68416-54C2-4367-BD2F-DA8A2D054416}" type="slidenum">
              <a:rPr lang="en-US" smtClean="0"/>
              <a:t>5</a:t>
            </a:fld>
            <a:endParaRPr lang="en-US"/>
          </a:p>
        </p:txBody>
      </p:sp>
    </p:spTree>
    <p:extLst>
      <p:ext uri="{BB962C8B-B14F-4D97-AF65-F5344CB8AC3E}">
        <p14:creationId xmlns:p14="http://schemas.microsoft.com/office/powerpoint/2010/main" val="250937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were just a few small examples of what our arts do for our region. But, on the whole…</a:t>
            </a:r>
          </a:p>
          <a:p>
            <a:endParaRPr lang="en-US" dirty="0"/>
          </a:p>
          <a:p>
            <a:r>
              <a:rPr lang="en-US" dirty="0"/>
              <a:t>[READ SLIDE]</a:t>
            </a:r>
          </a:p>
          <a:p>
            <a:endParaRPr lang="en-US" dirty="0"/>
          </a:p>
          <a:p>
            <a:r>
              <a:rPr lang="en-US" dirty="0"/>
              <a:t>How do they do that?</a:t>
            </a:r>
          </a:p>
          <a:p>
            <a:endParaRPr lang="en-US" dirty="0"/>
          </a:p>
          <a:p>
            <a:r>
              <a:rPr lang="en-US" dirty="0"/>
              <a:t>[CLICK SLIDE]</a:t>
            </a:r>
          </a:p>
        </p:txBody>
      </p:sp>
      <p:sp>
        <p:nvSpPr>
          <p:cNvPr id="4" name="Slide Number Placeholder 3"/>
          <p:cNvSpPr>
            <a:spLocks noGrp="1"/>
          </p:cNvSpPr>
          <p:nvPr>
            <p:ph type="sldNum" sz="quarter" idx="5"/>
          </p:nvPr>
        </p:nvSpPr>
        <p:spPr/>
        <p:txBody>
          <a:bodyPr/>
          <a:lstStyle/>
          <a:p>
            <a:fld id="{0AF68416-54C2-4367-BD2F-DA8A2D054416}" type="slidenum">
              <a:rPr lang="en-US" smtClean="0"/>
              <a:t>6</a:t>
            </a:fld>
            <a:endParaRPr lang="en-US"/>
          </a:p>
        </p:txBody>
      </p:sp>
    </p:spTree>
    <p:extLst>
      <p:ext uri="{BB962C8B-B14F-4D97-AF65-F5344CB8AC3E}">
        <p14:creationId xmlns:p14="http://schemas.microsoft.com/office/powerpoint/2010/main" val="410779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few examples:</a:t>
            </a:r>
          </a:p>
          <a:p>
            <a:endParaRPr lang="en-US"/>
          </a:p>
          <a:p>
            <a:r>
              <a:rPr lang="en-US"/>
              <a:t>[READ FIRST POINT] Studies show that kids who are involved in the arts are 5x less likely to drop out of school and 2x more likely to graduate college. </a:t>
            </a:r>
          </a:p>
          <a:p>
            <a:endParaRPr lang="en-US"/>
          </a:p>
          <a:p>
            <a:r>
              <a:rPr lang="en-US"/>
              <a:t>[READ SECOND POINT] 91% in a recent study reported making new friends as a result of participating in the arts. In our culture, as the epidemic of loneliness continues to get worse, the arts are a bright spot in building human connections.</a:t>
            </a:r>
          </a:p>
          <a:p>
            <a:endParaRPr lang="en-US"/>
          </a:p>
          <a:p>
            <a:r>
              <a:rPr lang="en-US"/>
              <a:t>[READ THIRD POINT] 90% of those in a study by University of Cincinnati agreed that the arts help them understand perspectives from other cultures. We’re more tribal than ever these days and the arts can help combat that.</a:t>
            </a:r>
          </a:p>
          <a:p>
            <a:endParaRPr lang="en-US"/>
          </a:p>
          <a:p>
            <a:r>
              <a:rPr lang="en-US"/>
              <a:t>[READ FOURTH POINT] For the third year in a row, the Cincinnati region was named a top 20 arts-vibrant community, with special recognition given to our plentiful public art. Everyone that was around the past few years probably remembers BLINK, illuminated by ArtsWave. It has become the largest immersive arts experience in the nation and the largest event of any kind in Cincinnati. That’s a great example of the arts showcasing our region and bringing folks from every walk of life together.</a:t>
            </a:r>
          </a:p>
          <a:p>
            <a:endParaRPr lang="en-US"/>
          </a:p>
          <a:p>
            <a:r>
              <a:rPr lang="en-US"/>
              <a:t>So, what does all this that have to do with ArtsWave?</a:t>
            </a:r>
          </a:p>
          <a:p>
            <a:endParaRPr lang="en-US"/>
          </a:p>
          <a:p>
            <a:r>
              <a:rPr lang="en-US"/>
              <a:t>[CLICK SLIDE]</a:t>
            </a:r>
          </a:p>
        </p:txBody>
      </p:sp>
      <p:sp>
        <p:nvSpPr>
          <p:cNvPr id="4" name="Slide Number Placeholder 3"/>
          <p:cNvSpPr>
            <a:spLocks noGrp="1"/>
          </p:cNvSpPr>
          <p:nvPr>
            <p:ph type="sldNum" sz="quarter" idx="5"/>
          </p:nvPr>
        </p:nvSpPr>
        <p:spPr/>
        <p:txBody>
          <a:bodyPr/>
          <a:lstStyle/>
          <a:p>
            <a:fld id="{0AF68416-54C2-4367-BD2F-DA8A2D054416}" type="slidenum">
              <a:rPr lang="en-US" smtClean="0"/>
              <a:t>7</a:t>
            </a:fld>
            <a:endParaRPr lang="en-US"/>
          </a:p>
        </p:txBody>
      </p:sp>
    </p:spTree>
    <p:extLst>
      <p:ext uri="{BB962C8B-B14F-4D97-AF65-F5344CB8AC3E}">
        <p14:creationId xmlns:p14="http://schemas.microsoft.com/office/powerpoint/2010/main" val="310070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YOUR gift to ArtsWave that makes this possible.</a:t>
            </a:r>
          </a:p>
          <a:p>
            <a:endParaRPr lang="en-US" dirty="0"/>
          </a:p>
          <a:p>
            <a:r>
              <a:rPr lang="en-US" dirty="0"/>
              <a:t>[READ RED TEXT AFTER IT COMES IN]</a:t>
            </a:r>
          </a:p>
          <a:p>
            <a:endParaRPr lang="en-US" dirty="0"/>
          </a:p>
          <a:p>
            <a:r>
              <a:rPr lang="en-US" dirty="0"/>
              <a:t>Since 1927, the community has invested more than $350 million through ArtsWave, creating a dynamic foundation for our arts and our region to thrive. This started with a lead gift of $1 million from the Taft family, but was then matched and surpassed that same year with 2.5 million from regular folks in the community! So, from the beginning, this campaign has relied on thousands across the region.</a:t>
            </a:r>
          </a:p>
          <a:p>
            <a:endParaRPr lang="en-US" dirty="0"/>
          </a:p>
          <a:p>
            <a:r>
              <a:rPr lang="en-US" dirty="0"/>
              <a:t>Let’s look at where your gift goes today. </a:t>
            </a:r>
          </a:p>
          <a:p>
            <a:endParaRPr lang="en-US" dirty="0"/>
          </a:p>
          <a:p>
            <a:r>
              <a:rPr lang="en-US" dirty="0"/>
              <a:t>[CLICK SLIDE]</a:t>
            </a:r>
          </a:p>
        </p:txBody>
      </p:sp>
    </p:spTree>
    <p:extLst>
      <p:ext uri="{BB962C8B-B14F-4D97-AF65-F5344CB8AC3E}">
        <p14:creationId xmlns:p14="http://schemas.microsoft.com/office/powerpoint/2010/main" val="67849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 special emphasis on ‘25,000 others’]</a:t>
            </a:r>
          </a:p>
          <a:p>
            <a:endParaRPr lang="en-US" dirty="0"/>
          </a:p>
          <a:p>
            <a:r>
              <a:rPr lang="en-US" dirty="0"/>
              <a:t>[READ first point] They’ll go on to create thousands of concerts, shows, exhibitions, arts education programming, public art, festivals, events like BLINK® and more.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second point] In primary education, the arts have been on the chopping block for decades. This only accelerated during and after the worst of the pandemic. One example of what ArtsWave is doing to combat this is ArtsWave’s “More Arts, More Kids” initiative which is providing annual arts field trips for all 1st-6th graders in Cincinnati Public Schools and soon expanding into Northern Kentucky. These experiences can uniquely open up a </a:t>
            </a:r>
            <a:r>
              <a:rPr lang="en-US" dirty="0" err="1"/>
              <a:t>childs</a:t>
            </a:r>
            <a:r>
              <a:rPr lang="en-US" dirty="0"/>
              <a:t> world to perspectives from communities outside of their own, increase empathy and spur on creative pursuits further down the line in their educational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third point] Last year, a total of 2.3 million people attended free or low-cost neighborhood events by ArtsWave-funded organizations, bringing us together through the arts. This represented events by large organizations like the Symphony and Cincinnati Shakespeare, and by smaller neighborhood-based organizations like Clifton Cultural Arts Center, Oxford Community Arts Center and down in Northern Kentucky at The Carnegie.</a:t>
            </a:r>
          </a:p>
        </p:txBody>
      </p:sp>
    </p:spTree>
    <p:extLst>
      <p:ext uri="{BB962C8B-B14F-4D97-AF65-F5344CB8AC3E}">
        <p14:creationId xmlns:p14="http://schemas.microsoft.com/office/powerpoint/2010/main" val="410712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heard a lot about what your gifts to ArtsWave do and the impact they can have. This video really puts it all together. Let’s watch.</a:t>
            </a:r>
          </a:p>
          <a:p>
            <a:endParaRPr lang="en-US"/>
          </a:p>
          <a:p>
            <a:r>
              <a:rPr lang="en-US"/>
              <a:t>[AFTER VIDEO]: So now you know more about how we fund the arts in Cincinnati and the important role each of us plays in that funding.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0599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03" indent="0" algn="ctr">
              <a:buNone/>
              <a:defRPr>
                <a:solidFill>
                  <a:schemeClr val="tx1">
                    <a:tint val="75000"/>
                  </a:schemeClr>
                </a:solidFill>
              </a:defRPr>
            </a:lvl2pPr>
            <a:lvl3pPr marL="912606" indent="0" algn="ctr">
              <a:buNone/>
              <a:defRPr>
                <a:solidFill>
                  <a:schemeClr val="tx1">
                    <a:tint val="75000"/>
                  </a:schemeClr>
                </a:solidFill>
              </a:defRPr>
            </a:lvl3pPr>
            <a:lvl4pPr marL="1368904" indent="0" algn="ctr">
              <a:buNone/>
              <a:defRPr>
                <a:solidFill>
                  <a:schemeClr val="tx1">
                    <a:tint val="75000"/>
                  </a:schemeClr>
                </a:solidFill>
              </a:defRPr>
            </a:lvl4pPr>
            <a:lvl5pPr marL="1825206" indent="0" algn="ctr">
              <a:buNone/>
              <a:defRPr>
                <a:solidFill>
                  <a:schemeClr val="tx1">
                    <a:tint val="75000"/>
                  </a:schemeClr>
                </a:solidFill>
              </a:defRPr>
            </a:lvl5pPr>
            <a:lvl6pPr marL="2281503" indent="0" algn="ctr">
              <a:buNone/>
              <a:defRPr>
                <a:solidFill>
                  <a:schemeClr val="tx1">
                    <a:tint val="75000"/>
                  </a:schemeClr>
                </a:solidFill>
              </a:defRPr>
            </a:lvl6pPr>
            <a:lvl7pPr marL="2737809" indent="0" algn="ctr">
              <a:buNone/>
              <a:defRPr>
                <a:solidFill>
                  <a:schemeClr val="tx1">
                    <a:tint val="75000"/>
                  </a:schemeClr>
                </a:solidFill>
              </a:defRPr>
            </a:lvl7pPr>
            <a:lvl8pPr marL="3194106" indent="0" algn="ctr">
              <a:buNone/>
              <a:defRPr>
                <a:solidFill>
                  <a:schemeClr val="tx1">
                    <a:tint val="75000"/>
                  </a:schemeClr>
                </a:solidFill>
              </a:defRPr>
            </a:lvl8pPr>
            <a:lvl9pPr marL="36504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46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857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79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4" y="4634581"/>
            <a:ext cx="3380875" cy="1589756"/>
          </a:xfrm>
        </p:spPr>
        <p:txBody>
          <a:bodyPr>
            <a:normAutofit/>
          </a:bodyPr>
          <a:lstStyle>
            <a:lvl1pPr>
              <a:defRPr sz="1200" b="1">
                <a:solidFill>
                  <a:schemeClr val="bg1"/>
                </a:solidFill>
              </a:defRPr>
            </a:lvl1pPr>
            <a:lvl2pPr>
              <a:defRPr sz="1050" b="1">
                <a:solidFill>
                  <a:schemeClr val="bg1"/>
                </a:solidFill>
              </a:defRPr>
            </a:lvl2pPr>
            <a:lvl3pPr>
              <a:defRPr sz="900" b="1">
                <a:solidFill>
                  <a:schemeClr val="bg1"/>
                </a:solidFill>
              </a:defRPr>
            </a:lvl3pPr>
            <a:lvl4pPr>
              <a:defRPr sz="825" b="1">
                <a:solidFill>
                  <a:schemeClr val="bg1"/>
                </a:solidFill>
              </a:defRPr>
            </a:lvl4pPr>
            <a:lvl5pPr>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8" y="62243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9" y="2276000"/>
            <a:ext cx="3848100" cy="1881335"/>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8" y="63767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6626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3710809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15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4"/>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233247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1"/>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6"/>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343043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389423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226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01588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81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90641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2960649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0" y="1825625"/>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08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5"/>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316897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6"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1"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4163139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0"/>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1"/>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9"/>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7"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8"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1075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2"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6" y="1264168"/>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517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2090819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1" y="1478090"/>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920311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0512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6303" indent="0">
              <a:buNone/>
              <a:defRPr sz="1800">
                <a:solidFill>
                  <a:schemeClr val="tx1">
                    <a:tint val="75000"/>
                  </a:schemeClr>
                </a:solidFill>
              </a:defRPr>
            </a:lvl2pPr>
            <a:lvl3pPr marL="912606" indent="0">
              <a:buNone/>
              <a:defRPr sz="1600">
                <a:solidFill>
                  <a:schemeClr val="tx1">
                    <a:tint val="75000"/>
                  </a:schemeClr>
                </a:solidFill>
              </a:defRPr>
            </a:lvl3pPr>
            <a:lvl4pPr marL="1368904" indent="0">
              <a:buNone/>
              <a:defRPr sz="1400">
                <a:solidFill>
                  <a:schemeClr val="tx1">
                    <a:tint val="75000"/>
                  </a:schemeClr>
                </a:solidFill>
              </a:defRPr>
            </a:lvl4pPr>
            <a:lvl5pPr marL="1825206" indent="0">
              <a:buNone/>
              <a:defRPr sz="1400">
                <a:solidFill>
                  <a:schemeClr val="tx1">
                    <a:tint val="75000"/>
                  </a:schemeClr>
                </a:solidFill>
              </a:defRPr>
            </a:lvl5pPr>
            <a:lvl6pPr marL="2281503" indent="0">
              <a:buNone/>
              <a:defRPr sz="1400">
                <a:solidFill>
                  <a:schemeClr val="tx1">
                    <a:tint val="75000"/>
                  </a:schemeClr>
                </a:solidFill>
              </a:defRPr>
            </a:lvl6pPr>
            <a:lvl7pPr marL="2737809" indent="0">
              <a:buNone/>
              <a:defRPr sz="1400">
                <a:solidFill>
                  <a:schemeClr val="tx1">
                    <a:tint val="75000"/>
                  </a:schemeClr>
                </a:solidFill>
              </a:defRPr>
            </a:lvl7pPr>
            <a:lvl8pPr marL="3194106" indent="0">
              <a:buNone/>
              <a:defRPr sz="1400">
                <a:solidFill>
                  <a:schemeClr val="tx1">
                    <a:tint val="75000"/>
                  </a:schemeClr>
                </a:solidFill>
              </a:defRPr>
            </a:lvl8pPr>
            <a:lvl9pPr marL="36504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975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tx2"/>
                </a:solidFill>
                <a:latin typeface="Century Gothic" panose="020B0502020202020204" pitchFamily="34" charset="0"/>
              </a:rPr>
              <a:t>‹#›</a:t>
            </a:fld>
            <a:endParaRPr lang="en-US" sz="3600" b="1">
              <a:solidFill>
                <a:schemeClr val="tx2"/>
              </a:solidFill>
              <a:latin typeface="Century Gothic" panose="020B0502020202020204" pitchFamily="34" charset="0"/>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776755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6"/>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20794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3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96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5454-FF27-9258-CFF0-43B041D3C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7106C-2AED-8734-8D44-4DE06F03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08A874-A7F5-9F8C-A0B2-BF7AE794BCB0}"/>
              </a:ext>
            </a:extLst>
          </p:cNvPr>
          <p:cNvSpPr>
            <a:spLocks noGrp="1"/>
          </p:cNvSpPr>
          <p:nvPr>
            <p:ph type="dt" sz="half" idx="10"/>
          </p:nvPr>
        </p:nvSpPr>
        <p:spPr/>
        <p:txBody>
          <a:bodyPr/>
          <a:lstStyle/>
          <a:p>
            <a:fld id="{702BCC2D-82C8-4FD0-BDCB-7A5BCDAAB3AA}" type="datetimeFigureOut">
              <a:rPr lang="en-US" smtClean="0"/>
              <a:t>12/18/2023</a:t>
            </a:fld>
            <a:endParaRPr lang="en-US"/>
          </a:p>
        </p:txBody>
      </p:sp>
      <p:sp>
        <p:nvSpPr>
          <p:cNvPr id="5" name="Footer Placeholder 4">
            <a:extLst>
              <a:ext uri="{FF2B5EF4-FFF2-40B4-BE49-F238E27FC236}">
                <a16:creationId xmlns:a16="http://schemas.microsoft.com/office/drawing/2014/main" id="{8BD3D467-42D9-84A4-C0E7-A2C421F4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7A279-6F7B-DA4D-1344-7778CE9980BD}"/>
              </a:ext>
            </a:extLst>
          </p:cNvPr>
          <p:cNvSpPr>
            <a:spLocks noGrp="1"/>
          </p:cNvSpPr>
          <p:nvPr>
            <p:ph type="sldNum" sz="quarter" idx="12"/>
          </p:nvPr>
        </p:nvSpPr>
        <p:spPr/>
        <p:txBody>
          <a:bodyPr/>
          <a:lstStyle/>
          <a:p>
            <a:fld id="{D4F05A22-FC7C-46CF-A78C-EED8C4CF49D0}" type="slidenum">
              <a:rPr lang="en-US" smtClean="0"/>
              <a:t>‹#›</a:t>
            </a:fld>
            <a:endParaRPr lang="en-US"/>
          </a:p>
        </p:txBody>
      </p:sp>
    </p:spTree>
    <p:extLst>
      <p:ext uri="{BB962C8B-B14F-4D97-AF65-F5344CB8AC3E}">
        <p14:creationId xmlns:p14="http://schemas.microsoft.com/office/powerpoint/2010/main" val="1220544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F20A-695E-86D1-4AD1-4D9D1C6A8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E5628-9FAC-3676-469F-A6A16652F9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EB10E-4203-8FE6-FE10-46989031408C}"/>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5" name="Footer Placeholder 4">
            <a:extLst>
              <a:ext uri="{FF2B5EF4-FFF2-40B4-BE49-F238E27FC236}">
                <a16:creationId xmlns:a16="http://schemas.microsoft.com/office/drawing/2014/main" id="{182D415F-FBD5-1E7A-4466-872E7C47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02C6F-E1AB-B946-F952-577E71AF22C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7153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A343-A81C-F813-9FF9-5CACD1CBA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D8CF56-8CD6-61D5-56F7-D42003101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3EE1E-9901-BBEA-E33F-955AF533DB1D}"/>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5" name="Footer Placeholder 4">
            <a:extLst>
              <a:ext uri="{FF2B5EF4-FFF2-40B4-BE49-F238E27FC236}">
                <a16:creationId xmlns:a16="http://schemas.microsoft.com/office/drawing/2014/main" id="{E010270B-B81F-9271-C62F-4A17382A6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A9643-00A3-3595-C222-5133E8801F6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6911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8290-CD3B-E45D-B1FC-7487C1512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A6D06-315E-2453-6CFE-EBB5BC845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05395-A756-D668-990C-E979BE4CA8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59079-56ED-B982-C279-2DEA82C89E2C}"/>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6" name="Footer Placeholder 5">
            <a:extLst>
              <a:ext uri="{FF2B5EF4-FFF2-40B4-BE49-F238E27FC236}">
                <a16:creationId xmlns:a16="http://schemas.microsoft.com/office/drawing/2014/main" id="{C9DB125D-FD8C-C34A-537F-9D60C5AA1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6DA88-03E4-19A1-B6F3-83FB5D9EAAA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37710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8D63-D45A-B734-7A08-488046464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D1998-0363-F3E8-786C-A5C6E5F59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7E342-0248-61E8-AD5F-B4CBFCD9BE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8261B-FB84-ACF8-8D83-B834A6881C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D901E-49F3-D8EE-8F6F-BC560FD8B2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D319A-D65E-0BAF-980A-A99DC18EB79D}"/>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8" name="Footer Placeholder 7">
            <a:extLst>
              <a:ext uri="{FF2B5EF4-FFF2-40B4-BE49-F238E27FC236}">
                <a16:creationId xmlns:a16="http://schemas.microsoft.com/office/drawing/2014/main" id="{B0971BA2-9A8A-8A12-E583-FE0555CB9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9BFA4A-1B12-C3B0-4BC2-BFC3E3863D22}"/>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69272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DD89-7D3C-F294-B358-4BC676DB8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96583-9F15-F38C-B439-A4B1511AC320}"/>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4" name="Footer Placeholder 3">
            <a:extLst>
              <a:ext uri="{FF2B5EF4-FFF2-40B4-BE49-F238E27FC236}">
                <a16:creationId xmlns:a16="http://schemas.microsoft.com/office/drawing/2014/main" id="{6CB8AB09-B626-BC04-BB50-000A56609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D1CC59-F730-B161-8544-24ACB0E8592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1917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57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7829D-D07A-A175-837E-DACD0526ED54}"/>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3" name="Footer Placeholder 2">
            <a:extLst>
              <a:ext uri="{FF2B5EF4-FFF2-40B4-BE49-F238E27FC236}">
                <a16:creationId xmlns:a16="http://schemas.microsoft.com/office/drawing/2014/main" id="{1AEB630E-35CA-B135-41BA-3AD924691D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714E60-2F88-6647-6D7A-27BF35BFB00B}"/>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68386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E1BB-371C-F9F2-74E2-28E08080F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329F71-956B-7888-D5AF-ED07A5C6A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EB9E0-B22E-74F7-4A06-D6D195DAC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94422-9196-109F-3E52-B2A9C471D422}"/>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6" name="Footer Placeholder 5">
            <a:extLst>
              <a:ext uri="{FF2B5EF4-FFF2-40B4-BE49-F238E27FC236}">
                <a16:creationId xmlns:a16="http://schemas.microsoft.com/office/drawing/2014/main" id="{C3EA3FE0-6993-FB91-D1B1-2EE854093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3BF25-572A-ACD1-DC47-8388663047F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9364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29D8-24D6-9621-71BF-982DF4818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F37C3-CF8B-965A-419E-FE4188A78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C700E7-9D69-9881-8312-270F29EF2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B4D1F-4836-E368-061D-BEEA37B74D2F}"/>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6" name="Footer Placeholder 5">
            <a:extLst>
              <a:ext uri="{FF2B5EF4-FFF2-40B4-BE49-F238E27FC236}">
                <a16:creationId xmlns:a16="http://schemas.microsoft.com/office/drawing/2014/main" id="{3D13A0D4-E0E6-79E0-128D-454074C24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D39E7-F27B-D229-E192-89AD3240C5E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08071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81C4-BC9E-6408-C7EA-2366C536BE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1B6EB1-6222-FEDE-6325-A23F67869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E6206-18F4-EDE2-B05C-CBF7E6C9A7A9}"/>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5" name="Footer Placeholder 4">
            <a:extLst>
              <a:ext uri="{FF2B5EF4-FFF2-40B4-BE49-F238E27FC236}">
                <a16:creationId xmlns:a16="http://schemas.microsoft.com/office/drawing/2014/main" id="{45F3200F-CFFF-8E01-C4CE-612A433C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41E83-32D8-4218-0A51-694E1FB7C5C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4049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52868-ED1C-CA40-C4EB-0021AFCDF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43087-5201-AD8D-A06F-823D75C44A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F91-A7A7-EAD4-4720-BC6FB037F8D8}"/>
              </a:ext>
            </a:extLst>
          </p:cNvPr>
          <p:cNvSpPr>
            <a:spLocks noGrp="1"/>
          </p:cNvSpPr>
          <p:nvPr>
            <p:ph type="dt" sz="half" idx="10"/>
          </p:nvPr>
        </p:nvSpPr>
        <p:spPr/>
        <p:txBody>
          <a:bodyPr/>
          <a:lstStyle/>
          <a:p>
            <a:fld id="{45F589DA-4360-4922-AA3C-0B6510DB71F6}" type="datetimeFigureOut">
              <a:rPr lang="en-US" smtClean="0"/>
              <a:t>12/18/2023</a:t>
            </a:fld>
            <a:endParaRPr lang="en-US"/>
          </a:p>
        </p:txBody>
      </p:sp>
      <p:sp>
        <p:nvSpPr>
          <p:cNvPr id="5" name="Footer Placeholder 4">
            <a:extLst>
              <a:ext uri="{FF2B5EF4-FFF2-40B4-BE49-F238E27FC236}">
                <a16:creationId xmlns:a16="http://schemas.microsoft.com/office/drawing/2014/main" id="{80A8A514-32E9-7670-8C31-1D49E5808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BE1CA-F9D0-82DD-24F4-BD16F3F498D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5992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68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28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57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3"/>
            <a:ext cx="4011084" cy="4691063"/>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49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03" indent="0">
              <a:buNone/>
              <a:defRPr sz="2800"/>
            </a:lvl2pPr>
            <a:lvl3pPr marL="912606" indent="0">
              <a:buNone/>
              <a:defRPr sz="2400"/>
            </a:lvl3pPr>
            <a:lvl4pPr marL="1368904" indent="0">
              <a:buNone/>
              <a:defRPr sz="2000"/>
            </a:lvl4pPr>
            <a:lvl5pPr marL="1825206" indent="0">
              <a:buNone/>
              <a:defRPr sz="2000"/>
            </a:lvl5pPr>
            <a:lvl6pPr marL="2281503" indent="0">
              <a:buNone/>
              <a:defRPr sz="2000"/>
            </a:lvl6pPr>
            <a:lvl7pPr marL="2737809" indent="0">
              <a:buNone/>
              <a:defRPr sz="2000"/>
            </a:lvl7pPr>
            <a:lvl8pPr marL="3194106" indent="0">
              <a:buNone/>
              <a:defRPr sz="2000"/>
            </a:lvl8pPr>
            <a:lvl9pPr marL="3650407"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717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62" tIns="45630" rIns="91262" bIns="4563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262" tIns="45630" rIns="91262" bIns="456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0"/>
            <a:ext cx="2844800" cy="365125"/>
          </a:xfrm>
          <a:prstGeom prst="rect">
            <a:avLst/>
          </a:prstGeom>
        </p:spPr>
        <p:txBody>
          <a:bodyPr vert="horz" lIns="91262" tIns="45630" rIns="91262" bIns="45630" rtlCol="0" anchor="ctr"/>
          <a:lstStyle>
            <a:lvl1pPr algn="l">
              <a:defRPr sz="1200">
                <a:solidFill>
                  <a:schemeClr val="tx1">
                    <a:tint val="75000"/>
                  </a:schemeClr>
                </a:solidFill>
                <a:latin typeface="Century Gothic" panose="020B0502020202020204" pitchFamily="34" charset="0"/>
              </a:defRPr>
            </a:lvl1pPr>
          </a:lstStyle>
          <a:p>
            <a:fld id="{6AC5764E-B445-6945-A445-F7185AC77655}"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0"/>
            <a:ext cx="3860800" cy="365125"/>
          </a:xfrm>
          <a:prstGeom prst="rect">
            <a:avLst/>
          </a:prstGeom>
        </p:spPr>
        <p:txBody>
          <a:bodyPr vert="horz" lIns="91262" tIns="45630" rIns="91262" bIns="45630" rtlCol="0" anchor="ctr"/>
          <a:lstStyle>
            <a:lvl1pPr algn="ctr">
              <a:defRPr sz="1200">
                <a:solidFill>
                  <a:schemeClr val="tx1">
                    <a:tint val="75000"/>
                  </a:schemeClr>
                </a:solidFill>
                <a:latin typeface="Century Gothic" panose="020B0502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0"/>
            <a:ext cx="2844800" cy="365125"/>
          </a:xfrm>
          <a:prstGeom prst="rect">
            <a:avLst/>
          </a:prstGeom>
        </p:spPr>
        <p:txBody>
          <a:bodyPr vert="horz" lIns="91262" tIns="45630" rIns="91262" bIns="45630" rtlCol="0" anchor="ctr"/>
          <a:lstStyle>
            <a:lvl1pPr algn="r">
              <a:defRPr sz="1200">
                <a:solidFill>
                  <a:schemeClr val="tx1">
                    <a:tint val="75000"/>
                  </a:schemeClr>
                </a:solidFill>
                <a:latin typeface="Century Gothic" panose="020B0502020202020204" pitchFamily="34" charset="0"/>
              </a:defRPr>
            </a:lvl1p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3534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Lst>
  <p:txStyles>
    <p:titleStyle>
      <a:lvl1pPr algn="ctr" defTabSz="45630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226" indent="-342226" algn="l" defTabSz="456303"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1481" indent="-285189" algn="l" defTabSz="456303"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0748" indent="-228152" algn="l" defTabSz="456303"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597052"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3354"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09658" indent="-228152" algn="l" defTabSz="456303" rtl="0" eaLnBrk="1" latinLnBrk="0" hangingPunct="1">
        <a:spcBef>
          <a:spcPct val="20000"/>
        </a:spcBef>
        <a:buFont typeface="Arial"/>
        <a:buChar char="•"/>
        <a:defRPr sz="2000" kern="1200">
          <a:solidFill>
            <a:schemeClr val="tx1"/>
          </a:solidFill>
          <a:latin typeface="+mn-lt"/>
          <a:ea typeface="+mn-ea"/>
          <a:cs typeface="+mn-cs"/>
        </a:defRPr>
      </a:lvl6pPr>
      <a:lvl7pPr marL="2965954" indent="-228152" algn="l" defTabSz="456303" rtl="0" eaLnBrk="1" latinLnBrk="0" hangingPunct="1">
        <a:spcBef>
          <a:spcPct val="20000"/>
        </a:spcBef>
        <a:buFont typeface="Arial"/>
        <a:buChar char="•"/>
        <a:defRPr sz="2000" kern="1200">
          <a:solidFill>
            <a:schemeClr val="tx1"/>
          </a:solidFill>
          <a:latin typeface="+mn-lt"/>
          <a:ea typeface="+mn-ea"/>
          <a:cs typeface="+mn-cs"/>
        </a:defRPr>
      </a:lvl7pPr>
      <a:lvl8pPr marL="3422256" indent="-228152" algn="l" defTabSz="456303" rtl="0" eaLnBrk="1" latinLnBrk="0" hangingPunct="1">
        <a:spcBef>
          <a:spcPct val="20000"/>
        </a:spcBef>
        <a:buFont typeface="Arial"/>
        <a:buChar char="•"/>
        <a:defRPr sz="2000" kern="1200">
          <a:solidFill>
            <a:schemeClr val="tx1"/>
          </a:solidFill>
          <a:latin typeface="+mn-lt"/>
          <a:ea typeface="+mn-ea"/>
          <a:cs typeface="+mn-cs"/>
        </a:defRPr>
      </a:lvl8pPr>
      <a:lvl9pPr marL="3878556" indent="-228152" algn="l" defTabSz="456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03" rtl="0" eaLnBrk="1" latinLnBrk="0" hangingPunct="1">
        <a:defRPr sz="1800" kern="1200">
          <a:solidFill>
            <a:schemeClr val="tx1"/>
          </a:solidFill>
          <a:latin typeface="+mn-lt"/>
          <a:ea typeface="+mn-ea"/>
          <a:cs typeface="+mn-cs"/>
        </a:defRPr>
      </a:lvl1pPr>
      <a:lvl2pPr marL="456303" algn="l" defTabSz="456303" rtl="0" eaLnBrk="1" latinLnBrk="0" hangingPunct="1">
        <a:defRPr sz="1800" kern="1200">
          <a:solidFill>
            <a:schemeClr val="tx1"/>
          </a:solidFill>
          <a:latin typeface="+mn-lt"/>
          <a:ea typeface="+mn-ea"/>
          <a:cs typeface="+mn-cs"/>
        </a:defRPr>
      </a:lvl2pPr>
      <a:lvl3pPr marL="912606" algn="l" defTabSz="456303" rtl="0" eaLnBrk="1" latinLnBrk="0" hangingPunct="1">
        <a:defRPr sz="1800" kern="1200">
          <a:solidFill>
            <a:schemeClr val="tx1"/>
          </a:solidFill>
          <a:latin typeface="+mn-lt"/>
          <a:ea typeface="+mn-ea"/>
          <a:cs typeface="+mn-cs"/>
        </a:defRPr>
      </a:lvl3pPr>
      <a:lvl4pPr marL="1368904" algn="l" defTabSz="456303" rtl="0" eaLnBrk="1" latinLnBrk="0" hangingPunct="1">
        <a:defRPr sz="1800" kern="1200">
          <a:solidFill>
            <a:schemeClr val="tx1"/>
          </a:solidFill>
          <a:latin typeface="+mn-lt"/>
          <a:ea typeface="+mn-ea"/>
          <a:cs typeface="+mn-cs"/>
        </a:defRPr>
      </a:lvl4pPr>
      <a:lvl5pPr marL="1825206" algn="l" defTabSz="456303" rtl="0" eaLnBrk="1" latinLnBrk="0" hangingPunct="1">
        <a:defRPr sz="1800" kern="1200">
          <a:solidFill>
            <a:schemeClr val="tx1"/>
          </a:solidFill>
          <a:latin typeface="+mn-lt"/>
          <a:ea typeface="+mn-ea"/>
          <a:cs typeface="+mn-cs"/>
        </a:defRPr>
      </a:lvl5pPr>
      <a:lvl6pPr marL="2281503" algn="l" defTabSz="456303" rtl="0" eaLnBrk="1" latinLnBrk="0" hangingPunct="1">
        <a:defRPr sz="1800" kern="1200">
          <a:solidFill>
            <a:schemeClr val="tx1"/>
          </a:solidFill>
          <a:latin typeface="+mn-lt"/>
          <a:ea typeface="+mn-ea"/>
          <a:cs typeface="+mn-cs"/>
        </a:defRPr>
      </a:lvl6pPr>
      <a:lvl7pPr marL="2737809" algn="l" defTabSz="456303" rtl="0" eaLnBrk="1" latinLnBrk="0" hangingPunct="1">
        <a:defRPr sz="1800" kern="1200">
          <a:solidFill>
            <a:schemeClr val="tx1"/>
          </a:solidFill>
          <a:latin typeface="+mn-lt"/>
          <a:ea typeface="+mn-ea"/>
          <a:cs typeface="+mn-cs"/>
        </a:defRPr>
      </a:lvl7pPr>
      <a:lvl8pPr marL="3194106" algn="l" defTabSz="456303" rtl="0" eaLnBrk="1" latinLnBrk="0" hangingPunct="1">
        <a:defRPr sz="1800" kern="1200">
          <a:solidFill>
            <a:schemeClr val="tx1"/>
          </a:solidFill>
          <a:latin typeface="+mn-lt"/>
          <a:ea typeface="+mn-ea"/>
          <a:cs typeface="+mn-cs"/>
        </a:defRPr>
      </a:lvl8pPr>
      <a:lvl9pPr marL="3650407" algn="l" defTabSz="456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47625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619250"/>
            <a:ext cx="10502900" cy="4603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1"/>
            <a:ext cx="226619" cy="379591"/>
          </a:xfrm>
          <a:prstGeom prst="rect">
            <a:avLst/>
          </a:prstGeom>
          <a:ln w="12700">
            <a:miter lim="400000"/>
          </a:ln>
        </p:spPr>
        <p:txBody>
          <a:bodyPr wrap="square" lIns="50800" tIns="50800" rIns="50800" bIns="50800">
            <a:spAutoFit/>
          </a:bodyPr>
          <a:lstStyle>
            <a:lvl1pPr algn="ctr">
              <a:lnSpc>
                <a:spcPct val="100000"/>
              </a:lnSpc>
              <a:defRPr sz="900" i="0" cap="none"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62787284"/>
      </p:ext>
    </p:extLst>
  </p:cSld>
  <p:clrMap bg1="dk1" tx1="lt1" bg2="dk2" tx2="lt2" accent1="accent1" accent2="accent2" accent3="accent3" accent4="accent4" accent5="accent5" accent6="accent6" hlink="hlink" folHlink="folHlink"/>
  <p:sldLayoutIdLst>
    <p:sldLayoutId id="2147483711" r:id="rId1"/>
  </p:sldLayoutIdLst>
  <p:transition spd="med"/>
  <p:hf sldNum="0" hdr="0" ftr="0" dt="0"/>
  <p:txStyles>
    <p:titleStyle>
      <a:lvl1pPr marL="0" marR="0" indent="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1pPr>
      <a:lvl2pPr marL="0" marR="0" indent="2286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2pPr>
      <a:lvl3pPr marL="0" marR="0" indent="4572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3pPr>
      <a:lvl4pPr marL="0" marR="0" indent="6858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4pPr>
      <a:lvl5pPr marL="0" marR="0" indent="9144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5pPr>
      <a:lvl6pPr marL="0" marR="0" indent="11430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6pPr>
      <a:lvl7pPr marL="0" marR="0" indent="13716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7pPr>
      <a:lvl8pPr marL="0" marR="0" indent="16002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8pPr>
      <a:lvl9pPr marL="0" marR="0" indent="18288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9pPr>
    </p:titleStyle>
    <p:bodyStyle>
      <a:lvl1pPr marL="26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1pPr>
      <a:lvl2pPr marL="90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2pPr>
      <a:lvl3pPr marL="153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3pPr>
      <a:lvl4pPr marL="217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4pPr>
      <a:lvl5pPr marL="280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5pPr>
      <a:lvl6pPr marL="344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6pPr>
      <a:lvl7pPr marL="407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7pPr>
      <a:lvl8pPr marL="471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8pPr>
      <a:lvl9pPr marL="534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39B71-2610-32C3-FBD5-B35037AAE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22A024-ACD3-1AE5-0D1B-AE1382E4D2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4ABB3-E498-7EF4-6EB2-0AC87A658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589DA-4360-4922-AA3C-0B6510DB71F6}" type="datetimeFigureOut">
              <a:rPr lang="en-US" smtClean="0"/>
              <a:t>12/18/2023</a:t>
            </a:fld>
            <a:endParaRPr lang="en-US"/>
          </a:p>
        </p:txBody>
      </p:sp>
      <p:sp>
        <p:nvSpPr>
          <p:cNvPr id="5" name="Footer Placeholder 4">
            <a:extLst>
              <a:ext uri="{FF2B5EF4-FFF2-40B4-BE49-F238E27FC236}">
                <a16:creationId xmlns:a16="http://schemas.microsoft.com/office/drawing/2014/main" id="{8A38CB09-327D-9DB5-A744-78B6B3F52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98FA6E-9CC2-7875-8971-57B2839D0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8726923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4.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5.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chart" Target="../charts/chart2.xml"/><Relationship Id="rId5" Type="http://schemas.openxmlformats.org/officeDocument/2006/relationships/image" Target="../media/image27.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804559" y="309519"/>
            <a:ext cx="10265718" cy="2646878"/>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600" b="1" i="0" u="none" strike="noStrike" kern="0" cap="none" spc="0" normalizeH="0" baseline="0" noProof="0" dirty="0">
                <a:ln w="12700">
                  <a:solidFill>
                    <a:srgbClr val="05C3DE"/>
                  </a:solidFill>
                </a:ln>
                <a:solidFill>
                  <a:srgbClr val="FF0000"/>
                </a:solidFill>
                <a:effectLst/>
                <a:uLnTx/>
                <a:uFillTx/>
                <a:latin typeface="Century Gothic" panose="020F0302020204030204"/>
                <a:ea typeface="+mn-ea"/>
                <a:cs typeface="+mn-cs"/>
              </a:rPr>
              <a:t>READ ME!</a:t>
            </a:r>
            <a:endParaRPr kumimoji="0" lang="en-US" sz="16600" b="1" i="0" u="none" strike="noStrike" kern="0" cap="none" spc="0" normalizeH="0" baseline="0" noProof="0" dirty="0">
              <a:ln>
                <a:noFill/>
              </a:ln>
              <a:solidFill>
                <a:srgbClr val="FF0000"/>
              </a:solidFill>
              <a:effectLst/>
              <a:uLnTx/>
              <a:uFillTx/>
              <a:latin typeface="Century Gothic" panose="020F0302020204030204"/>
              <a:ea typeface="+mn-ea"/>
              <a:cs typeface="+mn-cs"/>
            </a:endParaRPr>
          </a:p>
        </p:txBody>
      </p:sp>
      <p:sp>
        <p:nvSpPr>
          <p:cNvPr id="7" name="HEADLINE">
            <a:extLst>
              <a:ext uri="{FF2B5EF4-FFF2-40B4-BE49-F238E27FC236}">
                <a16:creationId xmlns:a16="http://schemas.microsoft.com/office/drawing/2014/main" id="{80E0F9E6-1CDE-208E-74FD-6A78C3719F3E}"/>
              </a:ext>
            </a:extLst>
          </p:cNvPr>
          <p:cNvSpPr txBox="1"/>
          <p:nvPr/>
        </p:nvSpPr>
        <p:spPr>
          <a:xfrm>
            <a:off x="1347088" y="3045845"/>
            <a:ext cx="9211376" cy="2358553"/>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dirty="0">
                <a:solidFill>
                  <a:schemeClr val="tx1"/>
                </a:solidFill>
              </a:rPr>
              <a:t>Hello friend! Please either save a copy to your machine to edit this PPT (and delete this slide) or copy/paste the slides you’d like into a new project. When pasting, choose “Keep Source Formatting” to maintain the correct colors. Thanks, and happy presenting!</a:t>
            </a:r>
            <a:endParaRPr lang="en-US" sz="2800" b="0" spc="150" baseline="0" dirty="0">
              <a:solidFill>
                <a:schemeClr val="tx1"/>
              </a:solidFill>
            </a:endParaRP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spTree>
    <p:extLst>
      <p:ext uri="{BB962C8B-B14F-4D97-AF65-F5344CB8AC3E}">
        <p14:creationId xmlns:p14="http://schemas.microsoft.com/office/powerpoint/2010/main" val="1062077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purple lines on a black background&#10;&#10;Description automatically generated">
            <a:extLst>
              <a:ext uri="{FF2B5EF4-FFF2-40B4-BE49-F238E27FC236}">
                <a16:creationId xmlns:a16="http://schemas.microsoft.com/office/drawing/2014/main" id="{4EA738B5-D331-D213-4E30-1A76E04A5A5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pic>
        <p:nvPicPr>
          <p:cNvPr id="4" name="Picture 3">
            <a:extLst>
              <a:ext uri="{FF2B5EF4-FFF2-40B4-BE49-F238E27FC236}">
                <a16:creationId xmlns:a16="http://schemas.microsoft.com/office/drawing/2014/main" id="{29AF28AE-F5DE-071A-BC08-BF45A8EF383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6" name="2023-12-12_artswave_stronger_arts_for_a_stronger_region_v005 (720p)">
            <a:hlinkClick r:id="" action="ppaction://media"/>
            <a:extLst>
              <a:ext uri="{FF2B5EF4-FFF2-40B4-BE49-F238E27FC236}">
                <a16:creationId xmlns:a16="http://schemas.microsoft.com/office/drawing/2014/main" id="{58FC94AB-11E3-9437-179F-FBA44D115C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0" y="685800"/>
            <a:ext cx="9753600" cy="548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34032B1C-064C-8839-92DD-ED28C286AE0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1626871" y="4448112"/>
            <a:ext cx="8938257" cy="1631216"/>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SPEAKER XYZ LIVE OR ON ZOOM</a:t>
            </a:r>
          </a:p>
          <a:p>
            <a:pPr algn="ctr"/>
            <a:r>
              <a:rPr lang="en-US" sz="2800">
                <a:solidFill>
                  <a:schemeClr val="bg1"/>
                </a:solidFill>
              </a:rPr>
              <a:t>Name</a:t>
            </a:r>
          </a:p>
          <a:p>
            <a:pPr algn="ctr"/>
            <a:r>
              <a:rPr lang="en-US" sz="2800">
                <a:solidFill>
                  <a:schemeClr val="bg1"/>
                </a:solidFill>
              </a:rPr>
              <a:t>Company or Organization XYZ</a:t>
            </a:r>
          </a:p>
        </p:txBody>
      </p:sp>
      <p:pic>
        <p:nvPicPr>
          <p:cNvPr id="3" name="Picture 2">
            <a:extLst>
              <a:ext uri="{FF2B5EF4-FFF2-40B4-BE49-F238E27FC236}">
                <a16:creationId xmlns:a16="http://schemas.microsoft.com/office/drawing/2014/main" id="{54D6F182-330C-D2C3-99AC-290490AD5547}"/>
              </a:ext>
            </a:extLst>
          </p:cNvPr>
          <p:cNvPicPr>
            <a:picLocks noChangeAspect="1"/>
          </p:cNvPicPr>
          <p:nvPr/>
        </p:nvPicPr>
        <p:blipFill>
          <a:blip r:embed="rId4">
            <a:extLst>
              <a:ext uri="{28A0092B-C50C-407E-A947-70E740481C1C}">
                <a14:useLocalDpi xmlns:a14="http://schemas.microsoft.com/office/drawing/2010/main" val="0"/>
              </a:ext>
            </a:extLst>
          </a:blip>
          <a:srcRect t="15275" b="15275"/>
          <a:stretch/>
        </p:blipFill>
        <p:spPr>
          <a:xfrm>
            <a:off x="3532208" y="347785"/>
            <a:ext cx="5127585" cy="3783690"/>
          </a:xfrm>
          <a:prstGeom prst="rect">
            <a:avLst/>
          </a:prstGeom>
          <a:ln w="76200">
            <a:solidFill>
              <a:schemeClr val="tx1"/>
            </a:solidFill>
          </a:ln>
        </p:spPr>
      </p:pic>
      <p:sp>
        <p:nvSpPr>
          <p:cNvPr id="2" name="TextBox 1">
            <a:extLst>
              <a:ext uri="{FF2B5EF4-FFF2-40B4-BE49-F238E27FC236}">
                <a16:creationId xmlns:a16="http://schemas.microsoft.com/office/drawing/2014/main" id="{FE8ED7EC-1EE1-8153-95B1-6F2568A92432}"/>
              </a:ext>
            </a:extLst>
          </p:cNvPr>
          <p:cNvSpPr txBox="1"/>
          <p:nvPr/>
        </p:nvSpPr>
        <p:spPr>
          <a:xfrm>
            <a:off x="1626870" y="1594280"/>
            <a:ext cx="8938257" cy="1446550"/>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bg2"/>
                  </a:solidFill>
                </a:ln>
                <a:effectLst/>
                <a:uLnTx/>
                <a:uFillTx/>
                <a:latin typeface="Century Gothic" panose="020F0302020204030204"/>
                <a:ea typeface="+mn-ea"/>
                <a:cs typeface="+mn-cs"/>
              </a:rPr>
              <a:t>REPLACE</a:t>
            </a:r>
            <a:br>
              <a:rPr kumimoji="0" lang="en-US" sz="4400" b="1" i="0" u="none" strike="noStrike" kern="0" cap="none" spc="0" normalizeH="0" baseline="0" noProof="0">
                <a:ln w="12700">
                  <a:solidFill>
                    <a:schemeClr val="bg2"/>
                  </a:solidFill>
                </a:ln>
                <a:effectLst/>
                <a:uLnTx/>
                <a:uFillTx/>
                <a:latin typeface="Century Gothic" panose="020F0302020204030204"/>
                <a:ea typeface="+mn-ea"/>
                <a:cs typeface="+mn-cs"/>
              </a:rPr>
            </a:br>
            <a:r>
              <a:rPr kumimoji="0" lang="en-US" sz="4400" b="1" i="0" u="none" strike="noStrike" kern="0" cap="none" spc="0" normalizeH="0" baseline="0" noProof="0">
                <a:ln w="12700">
                  <a:solidFill>
                    <a:schemeClr val="bg2"/>
                  </a:solidFill>
                </a:ln>
                <a:effectLst/>
                <a:uLnTx/>
                <a:uFillTx/>
                <a:latin typeface="Century Gothic" panose="020F0302020204030204"/>
                <a:ea typeface="+mn-ea"/>
                <a:cs typeface="+mn-cs"/>
              </a:rPr>
              <a:t>PHOTO</a:t>
            </a:r>
          </a:p>
        </p:txBody>
      </p:sp>
      <p:pic>
        <p:nvPicPr>
          <p:cNvPr id="6" name="Picture 5">
            <a:extLst>
              <a:ext uri="{FF2B5EF4-FFF2-40B4-BE49-F238E27FC236}">
                <a16:creationId xmlns:a16="http://schemas.microsoft.com/office/drawing/2014/main" id="{CB631F6B-CD4D-427A-B69C-636CD849E51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3142914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8" name="Picture 27" descr="A black and white map&#10;&#10;Description automatically generated">
            <a:extLst>
              <a:ext uri="{FF2B5EF4-FFF2-40B4-BE49-F238E27FC236}">
                <a16:creationId xmlns:a16="http://schemas.microsoft.com/office/drawing/2014/main" id="{3FEAF978-A6C9-DBEA-5331-2D242F0E1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HEADLINE">
            <a:extLst>
              <a:ext uri="{FF2B5EF4-FFF2-40B4-BE49-F238E27FC236}">
                <a16:creationId xmlns:a16="http://schemas.microsoft.com/office/drawing/2014/main" id="{1AA71EF9-A105-0FE1-DCB3-4215D8680E49}"/>
              </a:ext>
            </a:extLst>
          </p:cNvPr>
          <p:cNvSpPr txBox="1"/>
          <p:nvPr/>
        </p:nvSpPr>
        <p:spPr>
          <a:xfrm>
            <a:off x="3032412" y="653968"/>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400" b="1" u="none" strike="noStrike" kern="1200" cap="none" spc="0" normalizeH="0" baseline="0" noProof="0">
                <a:ln>
                  <a:solidFill>
                    <a:schemeClr val="accent4"/>
                  </a:solidFill>
                </a:ln>
                <a:solidFill>
                  <a:schemeClr val="accent4"/>
                </a:solidFill>
                <a:effectLst/>
                <a:uLnTx/>
                <a:uFillTx/>
                <a:latin typeface="Century Gothic"/>
                <a:sym typeface="Century Gothic"/>
              </a:rPr>
              <a:t>BENEFITS TO GIVING</a:t>
            </a:r>
            <a:endParaRPr kumimoji="0" sz="4400" b="1" u="none" strike="noStrike" kern="1200" cap="none" spc="0" normalizeH="0" baseline="0" noProof="0">
              <a:ln>
                <a:solidFill>
                  <a:schemeClr val="accent4"/>
                </a:solidFill>
              </a:ln>
              <a:solidFill>
                <a:schemeClr val="accent4"/>
              </a:solidFill>
              <a:effectLst/>
              <a:uLnTx/>
              <a:uFillTx/>
              <a:latin typeface="Century Gothic"/>
              <a:sym typeface="Century Gothic"/>
            </a:endParaRPr>
          </a:p>
        </p:txBody>
      </p:sp>
      <p:sp>
        <p:nvSpPr>
          <p:cNvPr id="3" name="Rectangle 2">
            <a:extLst>
              <a:ext uri="{FF2B5EF4-FFF2-40B4-BE49-F238E27FC236}">
                <a16:creationId xmlns:a16="http://schemas.microsoft.com/office/drawing/2014/main" id="{B75ED12F-77E6-7199-3DEC-75617B7847EB}"/>
              </a:ext>
            </a:extLst>
          </p:cNvPr>
          <p:cNvSpPr/>
          <p:nvPr/>
        </p:nvSpPr>
        <p:spPr>
          <a:xfrm>
            <a:off x="-647700" y="-117678"/>
            <a:ext cx="2012694" cy="712807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8A9651E-44B8-402B-C1FB-EFEA44ED4671}"/>
              </a:ext>
            </a:extLst>
          </p:cNvPr>
          <p:cNvSpPr txBox="1"/>
          <p:nvPr/>
        </p:nvSpPr>
        <p:spPr>
          <a:xfrm>
            <a:off x="3042353" y="1972426"/>
            <a:ext cx="290036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NEW GIFT OR </a:t>
            </a:r>
            <a:r>
              <a:rPr kumimoji="0" lang="en-US" sz="16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10%+ INCREASE</a:t>
            </a:r>
            <a:endParaRPr kumimoji="0" lang="en-US" sz="20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3042353" y="3293706"/>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$75+</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3042353" y="462001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$150+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5020020" y="1963066"/>
            <a:ext cx="553458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Team Cincinnati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Two tickets to the </a:t>
            </a:r>
            <a:r>
              <a:rPr kumimoji="0" lang="en-US" sz="1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Reds</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 and an experience with </a:t>
            </a:r>
            <a:r>
              <a:rPr kumimoji="0" lang="en-US" sz="1800" b="1" i="0" u="none" strike="noStrike" kern="1200" cap="none" spc="0" normalizeH="0" baseline="0" noProof="0">
                <a:ln>
                  <a:noFill/>
                </a:ln>
                <a:solidFill>
                  <a:srgbClr val="006AC6"/>
                </a:solidFill>
                <a:effectLst/>
                <a:uLnTx/>
                <a:uFillTx/>
                <a:latin typeface="Century Gothic" panose="020B0502020202020204" pitchFamily="34" charset="0"/>
                <a:ea typeface="+mn-ea"/>
                <a:cs typeface="+mn-cs"/>
              </a:rPr>
              <a:t>FC Cincinnati</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BE1BB6C6-D2FA-A576-1F82-1B09A836513F}"/>
              </a:ext>
            </a:extLst>
          </p:cNvPr>
          <p:cNvSpPr txBox="1"/>
          <p:nvPr/>
        </p:nvSpPr>
        <p:spPr>
          <a:xfrm>
            <a:off x="5020020" y="3056041"/>
            <a:ext cx="599813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ArtsWave Pass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One-year membership to BOGO-to-share arts tickets, restaurant and shop offers and more!</a:t>
            </a:r>
          </a:p>
        </p:txBody>
      </p:sp>
      <p:sp>
        <p:nvSpPr>
          <p:cNvPr id="6" name="TextBox 5">
            <a:extLst>
              <a:ext uri="{FF2B5EF4-FFF2-40B4-BE49-F238E27FC236}">
                <a16:creationId xmlns:a16="http://schemas.microsoft.com/office/drawing/2014/main" id="{0DB5E99C-45C6-54E7-C634-B0B8EC4CBB99}"/>
              </a:ext>
            </a:extLst>
          </p:cNvPr>
          <p:cNvSpPr txBox="1"/>
          <p:nvPr/>
        </p:nvSpPr>
        <p:spPr>
          <a:xfrm>
            <a:off x="5020020" y="4664464"/>
            <a:ext cx="612423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Enjoy the Arts at</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BLINK</a:t>
            </a:r>
            <a:r>
              <a:rPr kumimoji="0" lang="en-US" sz="1800" b="1" i="0" u="none" strike="noStrike" kern="1200" cap="none" spc="0" normalizeH="0" baseline="30000" noProof="0">
                <a:ln>
                  <a:noFill/>
                </a:ln>
                <a:solidFill>
                  <a:srgbClr val="F23A30"/>
                </a:solidFill>
                <a:effectLst/>
                <a:uLnTx/>
                <a:uFillTx/>
                <a:latin typeface="Century Gothic" panose="020B0502020202020204" pitchFamily="34" charset="0"/>
                <a:ea typeface="+mn-ea"/>
                <a:cs typeface="+mn-cs"/>
              </a:rPr>
              <a:t>®</a:t>
            </a: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 </a:t>
            </a:r>
            <a:r>
              <a:rPr kumimoji="0" lang="en-US" sz="1800" b="0"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Two tickets to one of the most talked about exhibitions at BLINK</a:t>
            </a:r>
            <a:r>
              <a:rPr kumimoji="0" lang="en-US" sz="1800" b="1" i="0" u="none" strike="noStrike" kern="1200" cap="none" spc="0" normalizeH="0" baseline="30000" noProof="0">
                <a:ln>
                  <a:noFill/>
                </a:ln>
                <a:solidFill>
                  <a:srgbClr val="111921"/>
                </a:solidFill>
                <a:effectLst/>
                <a:uLnTx/>
                <a:uFillTx/>
                <a:latin typeface="Century Gothic" panose="020B0502020202020204" pitchFamily="34" charset="0"/>
                <a:ea typeface="+mn-ea"/>
                <a:cs typeface="+mn-cs"/>
              </a:rPr>
              <a:t>®</a:t>
            </a:r>
            <a:r>
              <a:rPr lang="en-US">
                <a:solidFill>
                  <a:srgbClr val="111921"/>
                </a:solidFill>
                <a:latin typeface="Century Gothic" panose="020B0502020202020204" pitchFamily="34" charset="0"/>
              </a:rPr>
              <a:t> 2024, illuminated by ArtsWave.</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  </a:t>
            </a:r>
            <a:endParaRPr kumimoji="0" lang="en-US" sz="1800" b="1"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pic>
        <p:nvPicPr>
          <p:cNvPr id="30" name="Picture 29" descr="A red and blue waves&#10;&#10;Description automatically generated">
            <a:extLst>
              <a:ext uri="{FF2B5EF4-FFF2-40B4-BE49-F238E27FC236}">
                <a16:creationId xmlns:a16="http://schemas.microsoft.com/office/drawing/2014/main" id="{EC1DF1CC-4196-BF78-A32F-9AA4C1B46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14876" y="-434700"/>
            <a:ext cx="13716484" cy="2177336"/>
          </a:xfrm>
          <a:prstGeom prst="rect">
            <a:avLst/>
          </a:prstGeom>
        </p:spPr>
      </p:pic>
      <p:pic>
        <p:nvPicPr>
          <p:cNvPr id="33" name="2021-12 Ensemble Theatre Cincinnati Photo by Ryan Kurtz Cinderella.jpg">
            <a:extLst>
              <a:ext uri="{FF2B5EF4-FFF2-40B4-BE49-F238E27FC236}">
                <a16:creationId xmlns:a16="http://schemas.microsoft.com/office/drawing/2014/main" id="{1F510536-CA5A-DE45-6498-1AEE33BF8BFC}"/>
              </a:ext>
            </a:extLst>
          </p:cNvPr>
          <p:cNvPicPr>
            <a:picLocks/>
          </p:cNvPicPr>
          <p:nvPr/>
        </p:nvPicPr>
        <p:blipFill>
          <a:blip r:embed="rId5">
            <a:extLst>
              <a:ext uri="{28A0092B-C50C-407E-A947-70E740481C1C}">
                <a14:useLocalDpi xmlns:a14="http://schemas.microsoft.com/office/drawing/2010/main" val="0"/>
              </a:ext>
            </a:extLst>
          </a:blip>
          <a:srcRect l="11566" r="11566"/>
          <a:stretch/>
        </p:blipFill>
        <p:spPr>
          <a:xfrm>
            <a:off x="-504321" y="2975428"/>
            <a:ext cx="2610056" cy="2610056"/>
          </a:xfrm>
          <a:prstGeom prst="ellipse">
            <a:avLst/>
          </a:prstGeom>
          <a:ln w="12700">
            <a:miter lim="400000"/>
          </a:ln>
        </p:spPr>
      </p:pic>
      <p:pic>
        <p:nvPicPr>
          <p:cNvPr id="7" name="Picture 6" descr="A red and blue pin with blue text&#10;&#10;Description automatically generated">
            <a:extLst>
              <a:ext uri="{FF2B5EF4-FFF2-40B4-BE49-F238E27FC236}">
                <a16:creationId xmlns:a16="http://schemas.microsoft.com/office/drawing/2014/main" id="{B881B43C-3148-FA50-3414-9166C0D6FC18}"/>
              </a:ext>
            </a:extLst>
          </p:cNvPr>
          <p:cNvPicPr>
            <a:picLocks noChangeAspect="1"/>
          </p:cNvPicPr>
          <p:nvPr/>
        </p:nvPicPr>
        <p:blipFill rotWithShape="1">
          <a:blip r:embed="rId6">
            <a:extLst>
              <a:ext uri="{28A0092B-C50C-407E-A947-70E740481C1C}">
                <a14:useLocalDpi xmlns:a14="http://schemas.microsoft.com/office/drawing/2010/main" val="0"/>
              </a:ext>
            </a:extLst>
          </a:blip>
          <a:srcRect b="39908"/>
          <a:stretch/>
        </p:blipFill>
        <p:spPr>
          <a:xfrm>
            <a:off x="55934" y="1281642"/>
            <a:ext cx="2787793" cy="1976715"/>
          </a:xfrm>
          <a:prstGeom prst="rect">
            <a:avLst/>
          </a:prstGeom>
        </p:spPr>
      </p:pic>
      <p:pic>
        <p:nvPicPr>
          <p:cNvPr id="35" name="Picture 34">
            <a:extLst>
              <a:ext uri="{FF2B5EF4-FFF2-40B4-BE49-F238E27FC236}">
                <a16:creationId xmlns:a16="http://schemas.microsoft.com/office/drawing/2014/main" id="{24CD39DE-28C4-521F-F8F2-11CAE79DCC9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Tree>
    <p:extLst>
      <p:ext uri="{BB962C8B-B14F-4D97-AF65-F5344CB8AC3E}">
        <p14:creationId xmlns:p14="http://schemas.microsoft.com/office/powerpoint/2010/main" val="3194324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1"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6" name="Picture 35" descr="A black and white map&#10;&#10;Description automatically generated">
            <a:extLst>
              <a:ext uri="{FF2B5EF4-FFF2-40B4-BE49-F238E27FC236}">
                <a16:creationId xmlns:a16="http://schemas.microsoft.com/office/drawing/2014/main" id="{21A80796-EED7-D8A4-AAE7-121B50D63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3" name="Rectangle 2">
            <a:extLst>
              <a:ext uri="{FF2B5EF4-FFF2-40B4-BE49-F238E27FC236}">
                <a16:creationId xmlns:a16="http://schemas.microsoft.com/office/drawing/2014/main" id="{B75ED12F-77E6-7199-3DEC-75617B7847EB}"/>
              </a:ext>
            </a:extLst>
          </p:cNvPr>
          <p:cNvSpPr/>
          <p:nvPr/>
        </p:nvSpPr>
        <p:spPr>
          <a:xfrm>
            <a:off x="-258021" y="-117678"/>
            <a:ext cx="1623015" cy="712807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2900903" y="3240637"/>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$500+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2900903" y="472343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$1,500+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4878503" y="1817918"/>
            <a:ext cx="576446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The Children’s Theatre Preview &amp; Hard</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Hat Tour</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lvl="0">
              <a:defRPr/>
            </a:pPr>
            <a:r>
              <a:rPr lang="en-US">
                <a:solidFill>
                  <a:srgbClr val="111921"/>
                </a:solidFill>
                <a:latin typeface="Century Gothic" panose="020B0502020202020204" pitchFamily="34" charset="0"/>
              </a:rPr>
              <a:t>Experience the iconic Emery Theater during its transformation into a state-of-the-art performance venue in the heart of OTR.</a:t>
            </a:r>
            <a:endParaRPr kumimoji="0" lang="en-US" sz="1800" b="1"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44992C2-F957-0DF0-5B8E-A977D76AD370}"/>
              </a:ext>
            </a:extLst>
          </p:cNvPr>
          <p:cNvSpPr txBox="1"/>
          <p:nvPr/>
        </p:nvSpPr>
        <p:spPr>
          <a:xfrm>
            <a:off x="2900903" y="1787341"/>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$250+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B3044D6-C7E5-BA0F-11B8-62965AFCE0EC}"/>
              </a:ext>
            </a:extLst>
          </p:cNvPr>
          <p:cNvSpPr txBox="1"/>
          <p:nvPr/>
        </p:nvSpPr>
        <p:spPr>
          <a:xfrm>
            <a:off x="4873603" y="4789390"/>
            <a:ext cx="666586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Leadership Giving</a:t>
            </a:r>
          </a:p>
          <a:p>
            <a:pPr lvl="0">
              <a:defRPr/>
            </a:pPr>
            <a:r>
              <a:rPr lang="en-US">
                <a:solidFill>
                  <a:srgbClr val="111921"/>
                </a:solidFill>
                <a:latin typeface="Century Gothic" panose="020B0502020202020204" pitchFamily="34" charset="0"/>
              </a:rPr>
              <a:t>Invitations to special arts events, membership in leadership giving groups, recognition in ArtsWave’s community report and access to the Team Cincinnati benefit.</a:t>
            </a:r>
          </a:p>
        </p:txBody>
      </p:sp>
      <p:sp>
        <p:nvSpPr>
          <p:cNvPr id="7" name="TextBox 6">
            <a:extLst>
              <a:ext uri="{FF2B5EF4-FFF2-40B4-BE49-F238E27FC236}">
                <a16:creationId xmlns:a16="http://schemas.microsoft.com/office/drawing/2014/main" id="{822A80F3-8D97-7E80-ECBB-E254145A8CDA}"/>
              </a:ext>
            </a:extLst>
          </p:cNvPr>
          <p:cNvSpPr txBox="1"/>
          <p:nvPr/>
        </p:nvSpPr>
        <p:spPr>
          <a:xfrm>
            <a:off x="4878503" y="3288525"/>
            <a:ext cx="684039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defRPr/>
            </a:pPr>
            <a:r>
              <a:rPr lang="en-US" b="1">
                <a:solidFill>
                  <a:srgbClr val="F23A30"/>
                </a:solidFill>
                <a:latin typeface="Century Gothic" panose="020B0502020202020204" pitchFamily="34" charset="0"/>
              </a:rPr>
              <a:t>BLINK</a:t>
            </a:r>
            <a:r>
              <a:rPr lang="en-US" b="1" baseline="30000">
                <a:solidFill>
                  <a:srgbClr val="F23A30"/>
                </a:solidFill>
                <a:latin typeface="Century Gothic" panose="020B0502020202020204" pitchFamily="34" charset="0"/>
              </a:rPr>
              <a:t>®</a:t>
            </a:r>
            <a:r>
              <a:rPr lang="en-US" b="1">
                <a:solidFill>
                  <a:srgbClr val="F23A30"/>
                </a:solidFill>
                <a:latin typeface="Century Gothic" panose="020B0502020202020204" pitchFamily="34" charset="0"/>
              </a:rPr>
              <a:t> 2024 VIP Lounge </a:t>
            </a:r>
          </a:p>
          <a:p>
            <a:pPr lvl="0">
              <a:defRPr/>
            </a:pPr>
            <a:r>
              <a:rPr lang="en-US">
                <a:solidFill>
                  <a:srgbClr val="111921"/>
                </a:solidFill>
                <a:latin typeface="Century Gothic" panose="020B0502020202020204" pitchFamily="34" charset="0"/>
              </a:rPr>
              <a:t>Make our exclusive Donor Lounge your hub as you experience BLINK 2024, illuminated by ArtsWave.</a:t>
            </a:r>
          </a:p>
        </p:txBody>
      </p:sp>
      <p:pic>
        <p:nvPicPr>
          <p:cNvPr id="37" name="Picture 36" descr="A red and blue waves&#10;&#10;Description automatically generated">
            <a:extLst>
              <a:ext uri="{FF2B5EF4-FFF2-40B4-BE49-F238E27FC236}">
                <a16:creationId xmlns:a16="http://schemas.microsoft.com/office/drawing/2014/main" id="{6520A5A7-227D-E923-453F-05EF59EB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14876" y="-434700"/>
            <a:ext cx="13716484" cy="2177336"/>
          </a:xfrm>
          <a:prstGeom prst="rect">
            <a:avLst/>
          </a:prstGeom>
        </p:spPr>
      </p:pic>
      <p:pic>
        <p:nvPicPr>
          <p:cNvPr id="38" name="2021-12 Ensemble Theatre Cincinnati Photo by Ryan Kurtz Cinderella.jpg">
            <a:extLst>
              <a:ext uri="{FF2B5EF4-FFF2-40B4-BE49-F238E27FC236}">
                <a16:creationId xmlns:a16="http://schemas.microsoft.com/office/drawing/2014/main" id="{133DDA79-B485-64B4-1BE3-CBD64977D7E0}"/>
              </a:ext>
            </a:extLst>
          </p:cNvPr>
          <p:cNvPicPr>
            <a:picLocks/>
          </p:cNvPicPr>
          <p:nvPr/>
        </p:nvPicPr>
        <p:blipFill rotWithShape="1">
          <a:blip r:embed="rId5">
            <a:extLst>
              <a:ext uri="{28A0092B-C50C-407E-A947-70E740481C1C}">
                <a14:useLocalDpi xmlns:a14="http://schemas.microsoft.com/office/drawing/2010/main" val="0"/>
              </a:ext>
            </a:extLst>
          </a:blip>
          <a:srcRect l="3854" t="24643" r="12831" b="28445"/>
          <a:stretch/>
        </p:blipFill>
        <p:spPr>
          <a:xfrm>
            <a:off x="-504321" y="2975428"/>
            <a:ext cx="2610056" cy="2610056"/>
          </a:xfrm>
          <a:prstGeom prst="ellipse">
            <a:avLst/>
          </a:prstGeom>
          <a:ln w="12700">
            <a:miter lim="400000"/>
          </a:ln>
        </p:spPr>
      </p:pic>
      <p:pic>
        <p:nvPicPr>
          <p:cNvPr id="35" name="Picture 34" descr="A red and blue pin with blue text&#10;&#10;Description automatically generated">
            <a:extLst>
              <a:ext uri="{FF2B5EF4-FFF2-40B4-BE49-F238E27FC236}">
                <a16:creationId xmlns:a16="http://schemas.microsoft.com/office/drawing/2014/main" id="{D81053EA-DB70-C261-C3CF-D43F6D241229}"/>
              </a:ext>
            </a:extLst>
          </p:cNvPr>
          <p:cNvPicPr>
            <a:picLocks noChangeAspect="1"/>
          </p:cNvPicPr>
          <p:nvPr/>
        </p:nvPicPr>
        <p:blipFill rotWithShape="1">
          <a:blip r:embed="rId6">
            <a:extLst>
              <a:ext uri="{28A0092B-C50C-407E-A947-70E740481C1C}">
                <a14:useLocalDpi xmlns:a14="http://schemas.microsoft.com/office/drawing/2010/main" val="0"/>
              </a:ext>
            </a:extLst>
          </a:blip>
          <a:srcRect b="39908"/>
          <a:stretch/>
        </p:blipFill>
        <p:spPr>
          <a:xfrm>
            <a:off x="55934" y="1281642"/>
            <a:ext cx="2787793" cy="1976715"/>
          </a:xfrm>
          <a:prstGeom prst="rect">
            <a:avLst/>
          </a:prstGeom>
        </p:spPr>
      </p:pic>
      <p:pic>
        <p:nvPicPr>
          <p:cNvPr id="40" name="Picture 39">
            <a:extLst>
              <a:ext uri="{FF2B5EF4-FFF2-40B4-BE49-F238E27FC236}">
                <a16:creationId xmlns:a16="http://schemas.microsoft.com/office/drawing/2014/main" id="{B8787DF1-8F99-7473-69F5-1CD0086B70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
        <p:nvSpPr>
          <p:cNvPr id="41" name="HEADLINE">
            <a:extLst>
              <a:ext uri="{FF2B5EF4-FFF2-40B4-BE49-F238E27FC236}">
                <a16:creationId xmlns:a16="http://schemas.microsoft.com/office/drawing/2014/main" id="{D949080A-3B83-A686-6954-BD53D30E272F}"/>
              </a:ext>
            </a:extLst>
          </p:cNvPr>
          <p:cNvSpPr txBox="1"/>
          <p:nvPr/>
        </p:nvSpPr>
        <p:spPr>
          <a:xfrm>
            <a:off x="3032412" y="653968"/>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400" b="1" u="none" strike="noStrike" kern="1200" cap="none" spc="0" normalizeH="0" baseline="0" noProof="0">
                <a:ln>
                  <a:solidFill>
                    <a:schemeClr val="accent4"/>
                  </a:solidFill>
                </a:ln>
                <a:solidFill>
                  <a:schemeClr val="accent4"/>
                </a:solidFill>
                <a:effectLst/>
                <a:uLnTx/>
                <a:uFillTx/>
                <a:latin typeface="Century Gothic"/>
                <a:sym typeface="Century Gothic"/>
              </a:rPr>
              <a:t>BENEFITS TO GIVING</a:t>
            </a:r>
            <a:endParaRPr kumimoji="0" sz="4400" b="1" u="none" strike="noStrike" kern="1200" cap="none" spc="0" normalizeH="0" baseline="0" noProof="0">
              <a:ln>
                <a:solidFill>
                  <a:schemeClr val="accent4"/>
                </a:solidFill>
              </a:ln>
              <a:solidFill>
                <a:schemeClr val="accent4"/>
              </a:solidFill>
              <a:effectLst/>
              <a:uLnTx/>
              <a:uFillTx/>
              <a:latin typeface="Century Gothic"/>
              <a:sym typeface="Century Gothic"/>
            </a:endParaRPr>
          </a:p>
        </p:txBody>
      </p:sp>
    </p:spTree>
    <p:extLst>
      <p:ext uri="{BB962C8B-B14F-4D97-AF65-F5344CB8AC3E}">
        <p14:creationId xmlns:p14="http://schemas.microsoft.com/office/powerpoint/2010/main" val="1345935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4" name="Picture 23" descr="A black and white map&#10;&#10;Description automatically generated">
            <a:extLst>
              <a:ext uri="{FF2B5EF4-FFF2-40B4-BE49-F238E27FC236}">
                <a16:creationId xmlns:a16="http://schemas.microsoft.com/office/drawing/2014/main" id="{DB25221A-3171-D3E3-F105-D4AF22A06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358529" y="623161"/>
            <a:ext cx="10265718" cy="76944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4"/>
                  </a:solidFill>
                </a:ln>
                <a:solidFill>
                  <a:schemeClr val="accent4"/>
                </a:solidFill>
                <a:effectLst/>
                <a:uLnTx/>
                <a:uFillTx/>
                <a:latin typeface="Century Gothic" panose="020F0302020204030204"/>
                <a:ea typeface="+mn-ea"/>
                <a:cs typeface="+mn-cs"/>
              </a:rPr>
              <a:t>JOIN A GROUP</a:t>
            </a:r>
            <a:r>
              <a:rPr lang="en-US" sz="4400" b="1" kern="0">
                <a:ln w="12700">
                  <a:solidFill>
                    <a:schemeClr val="accent4"/>
                  </a:solidFill>
                </a:ln>
                <a:solidFill>
                  <a:schemeClr val="accent4"/>
                </a:solidFill>
                <a:latin typeface="Century Gothic" panose="020F0302020204030204"/>
              </a:rPr>
              <a:t>, GET CONNECTED</a:t>
            </a:r>
            <a:endParaRPr kumimoji="0" lang="en-US" sz="4400" b="1" i="0" u="none" strike="noStrike" kern="0" cap="none" spc="0" normalizeH="0" baseline="0" noProof="0">
              <a:ln>
                <a:solidFill>
                  <a:schemeClr val="accent4"/>
                </a:solidFill>
              </a:ln>
              <a:solidFill>
                <a:schemeClr val="accent4"/>
              </a:solidFill>
              <a:effectLst/>
              <a:uLnTx/>
              <a:uFillTx/>
              <a:latin typeface="Century Gothic" panose="020F0302020204030204"/>
              <a:ea typeface="+mn-ea"/>
              <a:cs typeface="+mn-cs"/>
            </a:endParaRPr>
          </a:p>
        </p:txBody>
      </p:sp>
      <p:pic>
        <p:nvPicPr>
          <p:cNvPr id="4" name="Picture 6" descr="CAALA-PNG">
            <a:extLst>
              <a:ext uri="{FF2B5EF4-FFF2-40B4-BE49-F238E27FC236}">
                <a16:creationId xmlns:a16="http://schemas.microsoft.com/office/drawing/2014/main" id="{F485C6F2-6EEC-3FFE-CC12-CFE649D320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114" y="3709652"/>
            <a:ext cx="476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ride-PNG">
            <a:extLst>
              <a:ext uri="{FF2B5EF4-FFF2-40B4-BE49-F238E27FC236}">
                <a16:creationId xmlns:a16="http://schemas.microsoft.com/office/drawing/2014/main" id="{94008BDB-AD72-C6AF-4D21-F439201C77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81391" y="2698877"/>
            <a:ext cx="3386097" cy="1010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Young-Professionals-PNG">
            <a:extLst>
              <a:ext uri="{FF2B5EF4-FFF2-40B4-BE49-F238E27FC236}">
                <a16:creationId xmlns:a16="http://schemas.microsoft.com/office/drawing/2014/main" id="{5ABB4033-C604-CF16-45F0-FA7D41B317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45062" y="4969664"/>
            <a:ext cx="37719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omens-Leadership-Roundtable-PNG">
            <a:extLst>
              <a:ext uri="{FF2B5EF4-FFF2-40B4-BE49-F238E27FC236}">
                <a16:creationId xmlns:a16="http://schemas.microsoft.com/office/drawing/2014/main" id="{69F103B2-6725-206B-AA50-F46596E85EA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9114" y="5570404"/>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eadership Donors PNG">
            <a:extLst>
              <a:ext uri="{FF2B5EF4-FFF2-40B4-BE49-F238E27FC236}">
                <a16:creationId xmlns:a16="http://schemas.microsoft.com/office/drawing/2014/main" id="{607F221A-C73E-3C0B-A27A-87654096F15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204" y="2068023"/>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361F91-6B81-24F5-F090-DE641CB9B12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grpSp>
        <p:nvGrpSpPr>
          <p:cNvPr id="23" name="Group 22">
            <a:extLst>
              <a:ext uri="{FF2B5EF4-FFF2-40B4-BE49-F238E27FC236}">
                <a16:creationId xmlns:a16="http://schemas.microsoft.com/office/drawing/2014/main" id="{A5B97B77-A342-0339-09BD-78F3489E7766}"/>
              </a:ext>
            </a:extLst>
          </p:cNvPr>
          <p:cNvGrpSpPr/>
          <p:nvPr/>
        </p:nvGrpSpPr>
        <p:grpSpPr>
          <a:xfrm>
            <a:off x="8616962" y="1540677"/>
            <a:ext cx="3164569" cy="4337949"/>
            <a:chOff x="8919661" y="1989900"/>
            <a:chExt cx="2384698" cy="3268912"/>
          </a:xfrm>
        </p:grpSpPr>
        <p:pic>
          <p:nvPicPr>
            <p:cNvPr id="20" name="Picture 19" descr="A red heart shaped object with black background&#10;&#10;Description automatically generated">
              <a:extLst>
                <a:ext uri="{FF2B5EF4-FFF2-40B4-BE49-F238E27FC236}">
                  <a16:creationId xmlns:a16="http://schemas.microsoft.com/office/drawing/2014/main" id="{3BBF1038-D805-AC2D-A518-D8AAD7E6DB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9661" y="1989900"/>
              <a:ext cx="2384698" cy="3268912"/>
            </a:xfrm>
            <a:prstGeom prst="rect">
              <a:avLst/>
            </a:prstGeom>
          </p:spPr>
        </p:pic>
        <p:pic>
          <p:nvPicPr>
            <p:cNvPr id="18" name="Picture 17">
              <a:extLst>
                <a:ext uri="{FF2B5EF4-FFF2-40B4-BE49-F238E27FC236}">
                  <a16:creationId xmlns:a16="http://schemas.microsoft.com/office/drawing/2014/main" id="{1D85C882-0B9D-BBED-9B85-A686F87E0927}"/>
                </a:ext>
              </a:extLst>
            </p:cNvPr>
            <p:cNvPicPr>
              <a:picLocks noChangeAspect="1"/>
            </p:cNvPicPr>
            <p:nvPr/>
          </p:nvPicPr>
          <p:blipFill>
            <a:blip r:embed="rId11">
              <a:extLst>
                <a:ext uri="{28A0092B-C50C-407E-A947-70E740481C1C}">
                  <a14:useLocalDpi xmlns:a14="http://schemas.microsoft.com/office/drawing/2010/main" val="0"/>
                </a:ext>
              </a:extLst>
            </a:blip>
            <a:srcRect l="14261" r="14261"/>
            <a:stretch/>
          </p:blipFill>
          <p:spPr>
            <a:xfrm>
              <a:off x="9120613" y="2172321"/>
              <a:ext cx="2015069" cy="2015069"/>
            </a:xfrm>
            <a:prstGeom prst="ellipse">
              <a:avLst/>
            </a:prstGeom>
          </p:spPr>
        </p:pic>
        <p:pic>
          <p:nvPicPr>
            <p:cNvPr id="22" name="Picture 21" descr="A yellow cross on a black background&#10;&#10;Description automatically generated">
              <a:extLst>
                <a:ext uri="{FF2B5EF4-FFF2-40B4-BE49-F238E27FC236}">
                  <a16:creationId xmlns:a16="http://schemas.microsoft.com/office/drawing/2014/main" id="{C271C8F1-18F0-F61F-8A20-DE2EEE7DF8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0403" y="4430103"/>
              <a:ext cx="451367" cy="451367"/>
            </a:xfrm>
            <a:prstGeom prst="rect">
              <a:avLst/>
            </a:prstGeom>
          </p:spPr>
        </p:pic>
      </p:grpSp>
    </p:spTree>
    <p:extLst>
      <p:ext uri="{BB962C8B-B14F-4D97-AF65-F5344CB8AC3E}">
        <p14:creationId xmlns:p14="http://schemas.microsoft.com/office/powerpoint/2010/main" val="3028483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5500"/>
                            </p:stCondLst>
                            <p:childTnLst>
                              <p:par>
                                <p:cTn id="21" presetID="10" presetClass="entr" presetSubtype="0" fill="hold" nodeType="after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34032B1C-064C-8839-92DD-ED28C286AE0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565647" y="754744"/>
            <a:ext cx="5264742" cy="5755422"/>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rgbClr val="05C3DE"/>
                  </a:solidFill>
                </a:ln>
                <a:solidFill>
                  <a:srgbClr val="05C3DE"/>
                </a:solidFill>
                <a:effectLst/>
                <a:uLnTx/>
                <a:uFillTx/>
                <a:latin typeface="Century Gothic" panose="020F0302020204030204"/>
                <a:ea typeface="+mn-ea"/>
                <a:cs typeface="+mn-cs"/>
              </a:rPr>
              <a:t>COMPANY XYZ</a:t>
            </a:r>
          </a:p>
          <a:p>
            <a:pPr marL="0" marR="0" lvl="0" indent="0" defTabSz="412750" rtl="0" eaLnBrk="1" fontAlgn="auto" latinLnBrk="0" hangingPunct="0">
              <a:lnSpc>
                <a:spcPct val="100000"/>
              </a:lnSpc>
              <a:spcBef>
                <a:spcPts val="0"/>
              </a:spcBef>
              <a:spcAft>
                <a:spcPts val="0"/>
              </a:spcAft>
              <a:buClrTx/>
              <a:buSzTx/>
              <a:buFontTx/>
              <a:buNone/>
              <a:tabLst/>
              <a:defRPr/>
            </a:pPr>
            <a:r>
              <a:rPr lang="en-US" sz="4400" b="1" kern="0" dirty="0">
                <a:ln w="12700">
                  <a:solidFill>
                    <a:srgbClr val="05C3DE"/>
                  </a:solidFill>
                </a:ln>
                <a:solidFill>
                  <a:srgbClr val="05C3DE"/>
                </a:solidFill>
                <a:latin typeface="Century Gothic" panose="020F0302020204030204"/>
              </a:rPr>
              <a:t>INITIATIVES/EVENTS</a:t>
            </a:r>
            <a:endParaRPr kumimoji="0" lang="en-US" sz="4400" b="1" i="0" u="none" strike="noStrike" kern="0" cap="none" spc="0" normalizeH="0" baseline="0" noProof="0" dirty="0">
              <a:ln>
                <a:noFill/>
              </a:ln>
              <a:solidFill>
                <a:schemeClr val="bg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sym typeface="Century Gothic"/>
              </a:rPr>
              <a:t>Fill in company-specific campaign events, items, giveaways, info, etc. here. Feel free to copy this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a:sym typeface="Century Gothic"/>
              </a:rPr>
              <a:t>Be sure to remember to let people know how they should give to the campaign! (e-pledge, pledge cards, online, etc.)</a:t>
            </a:r>
          </a:p>
        </p:txBody>
      </p:sp>
      <p:pic>
        <p:nvPicPr>
          <p:cNvPr id="3" name="Picture 2">
            <a:extLst>
              <a:ext uri="{FF2B5EF4-FFF2-40B4-BE49-F238E27FC236}">
                <a16:creationId xmlns:a16="http://schemas.microsoft.com/office/drawing/2014/main" id="{54D6F182-330C-D2C3-99AC-290490AD5547}"/>
              </a:ext>
            </a:extLst>
          </p:cNvPr>
          <p:cNvPicPr>
            <a:picLocks noChangeAspect="1"/>
          </p:cNvPicPr>
          <p:nvPr/>
        </p:nvPicPr>
        <p:blipFill rotWithShape="1">
          <a:blip r:embed="rId4">
            <a:extLst>
              <a:ext uri="{28A0092B-C50C-407E-A947-70E740481C1C}">
                <a14:useLocalDpi xmlns:a14="http://schemas.microsoft.com/office/drawing/2010/main" val="0"/>
              </a:ext>
            </a:extLst>
          </a:blip>
          <a:srcRect t="6329" b="3951"/>
          <a:stretch/>
        </p:blipFill>
        <p:spPr>
          <a:xfrm>
            <a:off x="7627322" y="754744"/>
            <a:ext cx="4016035" cy="4804228"/>
          </a:xfrm>
          <a:prstGeom prst="rect">
            <a:avLst/>
          </a:prstGeom>
          <a:ln w="76200">
            <a:solidFill>
              <a:schemeClr val="tx1"/>
            </a:solidFill>
          </a:ln>
        </p:spPr>
      </p:pic>
      <p:grpSp>
        <p:nvGrpSpPr>
          <p:cNvPr id="2" name="Group 1">
            <a:extLst>
              <a:ext uri="{FF2B5EF4-FFF2-40B4-BE49-F238E27FC236}">
                <a16:creationId xmlns:a16="http://schemas.microsoft.com/office/drawing/2014/main" id="{93D75EAD-0795-4214-9195-E9F3192D2E7D}"/>
              </a:ext>
            </a:extLst>
          </p:cNvPr>
          <p:cNvGrpSpPr/>
          <p:nvPr/>
        </p:nvGrpSpPr>
        <p:grpSpPr>
          <a:xfrm>
            <a:off x="6773686" y="3952627"/>
            <a:ext cx="2193399" cy="2201803"/>
            <a:chOff x="6042527" y="4545348"/>
            <a:chExt cx="2193399" cy="2201803"/>
          </a:xfrm>
        </p:grpSpPr>
        <p:sp>
          <p:nvSpPr>
            <p:cNvPr id="6" name="Oval 5">
              <a:extLst>
                <a:ext uri="{FF2B5EF4-FFF2-40B4-BE49-F238E27FC236}">
                  <a16:creationId xmlns:a16="http://schemas.microsoft.com/office/drawing/2014/main" id="{1DB8E5F1-84A1-EE33-7F20-98AD05311CD4}"/>
                </a:ext>
              </a:extLst>
            </p:cNvPr>
            <p:cNvSpPr/>
            <p:nvPr/>
          </p:nvSpPr>
          <p:spPr>
            <a:xfrm>
              <a:off x="6217394" y="4792303"/>
              <a:ext cx="1828800" cy="18288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a:extLst>
                <a:ext uri="{FF2B5EF4-FFF2-40B4-BE49-F238E27FC236}">
                  <a16:creationId xmlns:a16="http://schemas.microsoft.com/office/drawing/2014/main" id="{E6C1A09F-6CEA-92A1-7951-EA5CED4652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2527" y="4545348"/>
              <a:ext cx="2193399" cy="2201803"/>
            </a:xfrm>
            <a:prstGeom prst="rect">
              <a:avLst/>
            </a:prstGeom>
            <a:ln w="12700">
              <a:miter lim="400000"/>
            </a:ln>
          </p:spPr>
        </p:pic>
        <p:pic>
          <p:nvPicPr>
            <p:cNvPr id="8" name="Picture 7" descr="A purple and white pin with a white circle and a blue cross&#10;&#10;Description automatically generated">
              <a:extLst>
                <a:ext uri="{FF2B5EF4-FFF2-40B4-BE49-F238E27FC236}">
                  <a16:creationId xmlns:a16="http://schemas.microsoft.com/office/drawing/2014/main" id="{04E1B5AA-3D5B-7883-0392-DF11BE9A8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838" y="4894383"/>
              <a:ext cx="1158775" cy="1593316"/>
            </a:xfrm>
            <a:prstGeom prst="rect">
              <a:avLst/>
            </a:prstGeom>
          </p:spPr>
        </p:pic>
      </p:grpSp>
    </p:spTree>
    <p:extLst>
      <p:ext uri="{BB962C8B-B14F-4D97-AF65-F5344CB8AC3E}">
        <p14:creationId xmlns:p14="http://schemas.microsoft.com/office/powerpoint/2010/main" val="2775888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3F3AB4D2-E7A9-C600-CB2A-E1DE40C51E3D}"/>
              </a:ext>
            </a:extLst>
          </p:cNvPr>
          <p:cNvGrpSpPr/>
          <p:nvPr/>
        </p:nvGrpSpPr>
        <p:grpSpPr>
          <a:xfrm>
            <a:off x="635235" y="353770"/>
            <a:ext cx="10337564" cy="10319614"/>
            <a:chOff x="635235" y="353770"/>
            <a:chExt cx="10337564" cy="10319614"/>
          </a:xfrm>
        </p:grpSpPr>
        <p:sp>
          <p:nvSpPr>
            <p:cNvPr id="34" name="Oval 33">
              <a:extLst>
                <a:ext uri="{FF2B5EF4-FFF2-40B4-BE49-F238E27FC236}">
                  <a16:creationId xmlns:a16="http://schemas.microsoft.com/office/drawing/2014/main" id="{CF581845-E1FA-EF9D-2CBA-D68A2F1FE94C}"/>
                </a:ext>
              </a:extLst>
            </p:cNvPr>
            <p:cNvSpPr/>
            <p:nvPr/>
          </p:nvSpPr>
          <p:spPr>
            <a:xfrm>
              <a:off x="635235" y="353770"/>
              <a:ext cx="10337564" cy="10319614"/>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41A43089-1C57-C765-AA64-E5C3FF518403}"/>
                </a:ext>
              </a:extLst>
            </p:cNvPr>
            <p:cNvGrpSpPr/>
            <p:nvPr/>
          </p:nvGrpSpPr>
          <p:grpSpPr>
            <a:xfrm>
              <a:off x="2375136" y="1942555"/>
              <a:ext cx="6857764" cy="6845856"/>
              <a:chOff x="2718036" y="12144"/>
              <a:chExt cx="6857764" cy="6845856"/>
            </a:xfrm>
          </p:grpSpPr>
          <p:grpSp>
            <p:nvGrpSpPr>
              <p:cNvPr id="30" name="Group 29">
                <a:extLst>
                  <a:ext uri="{FF2B5EF4-FFF2-40B4-BE49-F238E27FC236}">
                    <a16:creationId xmlns:a16="http://schemas.microsoft.com/office/drawing/2014/main" id="{BCD87AD0-9258-0D9C-DE83-63FDE7495CCD}"/>
                  </a:ext>
                </a:extLst>
              </p:cNvPr>
              <p:cNvGrpSpPr/>
              <p:nvPr/>
            </p:nvGrpSpPr>
            <p:grpSpPr>
              <a:xfrm>
                <a:off x="2718036" y="12144"/>
                <a:ext cx="6857764" cy="6845856"/>
                <a:chOff x="2413236" y="123025"/>
                <a:chExt cx="8091363" cy="8077313"/>
              </a:xfrm>
            </p:grpSpPr>
            <p:grpSp>
              <p:nvGrpSpPr>
                <p:cNvPr id="17" name="Group 16">
                  <a:extLst>
                    <a:ext uri="{FF2B5EF4-FFF2-40B4-BE49-F238E27FC236}">
                      <a16:creationId xmlns:a16="http://schemas.microsoft.com/office/drawing/2014/main" id="{837ACF48-E035-A612-D497-3940F1B18A29}"/>
                    </a:ext>
                  </a:extLst>
                </p:cNvPr>
                <p:cNvGrpSpPr/>
                <p:nvPr/>
              </p:nvGrpSpPr>
              <p:grpSpPr>
                <a:xfrm>
                  <a:off x="4518279" y="2386562"/>
                  <a:ext cx="3881276" cy="3874538"/>
                  <a:chOff x="9156700" y="-1031437"/>
                  <a:chExt cx="1463040" cy="1460500"/>
                </a:xfrm>
              </p:grpSpPr>
              <p:sp>
                <p:nvSpPr>
                  <p:cNvPr id="18" name="Oval 17">
                    <a:extLst>
                      <a:ext uri="{FF2B5EF4-FFF2-40B4-BE49-F238E27FC236}">
                        <a16:creationId xmlns:a16="http://schemas.microsoft.com/office/drawing/2014/main" id="{E434D629-8F74-2A0B-D48E-713993EE34D7}"/>
                      </a:ext>
                    </a:extLst>
                  </p:cNvPr>
                  <p:cNvSpPr/>
                  <p:nvPr/>
                </p:nvSpPr>
                <p:spPr>
                  <a:xfrm>
                    <a:off x="9156700" y="-1031437"/>
                    <a:ext cx="1463040" cy="1460500"/>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07325D-6CED-9A2D-1F7F-CE24B5EF119D}"/>
                      </a:ext>
                    </a:extLst>
                  </p:cNvPr>
                  <p:cNvSpPr/>
                  <p:nvPr/>
                </p:nvSpPr>
                <p:spPr>
                  <a:xfrm>
                    <a:off x="9316720" y="-871695"/>
                    <a:ext cx="1143000" cy="1141016"/>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CEF57C2A-9FA5-BA11-4BBB-5FDE0E7FE55F}"/>
                    </a:ext>
                  </a:extLst>
                </p:cNvPr>
                <p:cNvGrpSpPr/>
                <p:nvPr/>
              </p:nvGrpSpPr>
              <p:grpSpPr>
                <a:xfrm>
                  <a:off x="5273940" y="3153497"/>
                  <a:ext cx="2369954" cy="2365840"/>
                  <a:chOff x="9156700" y="-1031437"/>
                  <a:chExt cx="1463040" cy="1460500"/>
                </a:xfrm>
              </p:grpSpPr>
              <p:sp>
                <p:nvSpPr>
                  <p:cNvPr id="23" name="Oval 22">
                    <a:extLst>
                      <a:ext uri="{FF2B5EF4-FFF2-40B4-BE49-F238E27FC236}">
                        <a16:creationId xmlns:a16="http://schemas.microsoft.com/office/drawing/2014/main" id="{01109BD9-E515-6E8F-DC2F-D8AD0A49EC7A}"/>
                      </a:ext>
                    </a:extLst>
                  </p:cNvPr>
                  <p:cNvSpPr/>
                  <p:nvPr/>
                </p:nvSpPr>
                <p:spPr>
                  <a:xfrm>
                    <a:off x="9156700" y="-1031437"/>
                    <a:ext cx="1463040" cy="1460500"/>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610808-272B-73F6-15EE-724F47F31283}"/>
                      </a:ext>
                    </a:extLst>
                  </p:cNvPr>
                  <p:cNvSpPr/>
                  <p:nvPr/>
                </p:nvSpPr>
                <p:spPr>
                  <a:xfrm>
                    <a:off x="9316720" y="-871695"/>
                    <a:ext cx="1143000" cy="1141016"/>
                  </a:xfrm>
                  <a:prstGeom prst="ellipse">
                    <a:avLst/>
                  </a:prstGeom>
                  <a:solidFill>
                    <a:schemeClr val="bg1"/>
                  </a:solid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4EF36E8-2C2B-2FE5-9148-9BD524BC3444}"/>
                    </a:ext>
                  </a:extLst>
                </p:cNvPr>
                <p:cNvGrpSpPr/>
                <p:nvPr/>
              </p:nvGrpSpPr>
              <p:grpSpPr>
                <a:xfrm>
                  <a:off x="2413236" y="123025"/>
                  <a:ext cx="8091363" cy="8077313"/>
                  <a:chOff x="9060962" y="-1162738"/>
                  <a:chExt cx="1654516" cy="1651643"/>
                </a:xfrm>
              </p:grpSpPr>
              <p:sp>
                <p:nvSpPr>
                  <p:cNvPr id="28" name="Oval 27">
                    <a:extLst>
                      <a:ext uri="{FF2B5EF4-FFF2-40B4-BE49-F238E27FC236}">
                        <a16:creationId xmlns:a16="http://schemas.microsoft.com/office/drawing/2014/main" id="{26444118-A6DB-A426-3B35-1FD94227BE5D}"/>
                      </a:ext>
                    </a:extLst>
                  </p:cNvPr>
                  <p:cNvSpPr/>
                  <p:nvPr/>
                </p:nvSpPr>
                <p:spPr>
                  <a:xfrm>
                    <a:off x="9060962" y="-1162738"/>
                    <a:ext cx="1654516" cy="1651643"/>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782F1A-3234-F75A-C122-3E4237A78837}"/>
                      </a:ext>
                    </a:extLst>
                  </p:cNvPr>
                  <p:cNvSpPr/>
                  <p:nvPr/>
                </p:nvSpPr>
                <p:spPr>
                  <a:xfrm>
                    <a:off x="9316720" y="-871695"/>
                    <a:ext cx="1143000" cy="1141016"/>
                  </a:xfrm>
                  <a:prstGeom prst="ellipse">
                    <a:avLst/>
                  </a:prstGeom>
                  <a:noFill/>
                  <a:ln w="88900">
                    <a:solidFill>
                      <a:srgbClr val="0AAD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Picture 31" descr="A hand holding a gift&#10;&#10;Description automatically generated">
                <a:extLst>
                  <a:ext uri="{FF2B5EF4-FFF2-40B4-BE49-F238E27FC236}">
                    <a16:creationId xmlns:a16="http://schemas.microsoft.com/office/drawing/2014/main" id="{F762D97F-8E61-3628-2E74-4CF3EAF47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416" y="3143386"/>
                <a:ext cx="881167" cy="925224"/>
              </a:xfrm>
              <a:prstGeom prst="rect">
                <a:avLst/>
              </a:prstGeom>
              <a:ln>
                <a:noFill/>
              </a:ln>
            </p:spPr>
          </p:pic>
        </p:grpSp>
      </p:grpSp>
      <p:pic>
        <p:nvPicPr>
          <p:cNvPr id="2" name="Picture 1">
            <a:extLst>
              <a:ext uri="{FF2B5EF4-FFF2-40B4-BE49-F238E27FC236}">
                <a16:creationId xmlns:a16="http://schemas.microsoft.com/office/drawing/2014/main" id="{E620E12A-4F63-3851-6FA4-361EDEF7174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grpSp>
        <p:nvGrpSpPr>
          <p:cNvPr id="13" name="Group 12">
            <a:extLst>
              <a:ext uri="{FF2B5EF4-FFF2-40B4-BE49-F238E27FC236}">
                <a16:creationId xmlns:a16="http://schemas.microsoft.com/office/drawing/2014/main" id="{E8C15F52-35CD-5D59-8626-CC764260FFAC}"/>
              </a:ext>
            </a:extLst>
          </p:cNvPr>
          <p:cNvGrpSpPr/>
          <p:nvPr/>
        </p:nvGrpSpPr>
        <p:grpSpPr>
          <a:xfrm>
            <a:off x="2259134" y="391726"/>
            <a:ext cx="9633588" cy="1404162"/>
            <a:chOff x="2259134" y="391726"/>
            <a:chExt cx="9633588" cy="1404162"/>
          </a:xfrm>
        </p:grpSpPr>
        <p:pic>
          <p:nvPicPr>
            <p:cNvPr id="11" name="Picture 10" descr="A red and purple text on a black background&#10;&#10;Description automatically generated">
              <a:extLst>
                <a:ext uri="{FF2B5EF4-FFF2-40B4-BE49-F238E27FC236}">
                  <a16:creationId xmlns:a16="http://schemas.microsoft.com/office/drawing/2014/main" id="{EF3BA7E5-3439-43B1-4415-1E347865245F}"/>
                </a:ext>
              </a:extLst>
            </p:cNvPr>
            <p:cNvPicPr>
              <a:picLocks noChangeAspect="1"/>
            </p:cNvPicPr>
            <p:nvPr/>
          </p:nvPicPr>
          <p:blipFill rotWithShape="1">
            <a:blip r:embed="rId5">
              <a:extLst>
                <a:ext uri="{28A0092B-C50C-407E-A947-70E740481C1C}">
                  <a14:useLocalDpi xmlns:a14="http://schemas.microsoft.com/office/drawing/2010/main" val="0"/>
                </a:ext>
              </a:extLst>
            </a:blip>
            <a:srcRect b="34102"/>
            <a:stretch/>
          </p:blipFill>
          <p:spPr>
            <a:xfrm>
              <a:off x="2259134" y="391726"/>
              <a:ext cx="6142156" cy="974662"/>
            </a:xfrm>
            <a:prstGeom prst="rect">
              <a:avLst/>
            </a:prstGeom>
          </p:spPr>
        </p:pic>
        <p:sp>
          <p:nvSpPr>
            <p:cNvPr id="5" name="HEADLINE">
              <a:extLst>
                <a:ext uri="{FF2B5EF4-FFF2-40B4-BE49-F238E27FC236}">
                  <a16:creationId xmlns:a16="http://schemas.microsoft.com/office/drawing/2014/main" id="{07872C5B-92B1-1279-FA6A-9A449EAA6DDC}"/>
                </a:ext>
              </a:extLst>
            </p:cNvPr>
            <p:cNvSpPr txBox="1"/>
            <p:nvPr/>
          </p:nvSpPr>
          <p:spPr>
            <a:xfrm>
              <a:off x="5454197" y="1385570"/>
              <a:ext cx="6438525" cy="41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1500" b="1" i="1" u="none" strike="noStrike" kern="1200" cap="none" spc="0" normalizeH="0" baseline="0" noProof="0">
                  <a:ln w="76200">
                    <a:solidFill>
                      <a:schemeClr val="bg1"/>
                    </a:solidFill>
                  </a:ln>
                  <a:solidFill>
                    <a:schemeClr val="bg1"/>
                  </a:solidFill>
                  <a:effectLst/>
                  <a:uLnTx/>
                  <a:uFillTx/>
                  <a:latin typeface="Century Gothic"/>
                  <a:sym typeface="Century Gothic"/>
                </a:rPr>
                <a:t>+ YOU</a:t>
              </a:r>
            </a:p>
          </p:txBody>
        </p:sp>
      </p:grpSp>
      <p:sp>
        <p:nvSpPr>
          <p:cNvPr id="36" name="HEADLINE">
            <a:extLst>
              <a:ext uri="{FF2B5EF4-FFF2-40B4-BE49-F238E27FC236}">
                <a16:creationId xmlns:a16="http://schemas.microsoft.com/office/drawing/2014/main" id="{8E3496AC-6AC9-D6A4-6330-597CC64B80A6}"/>
              </a:ext>
            </a:extLst>
          </p:cNvPr>
          <p:cNvSpPr txBox="1"/>
          <p:nvPr/>
        </p:nvSpPr>
        <p:spPr>
          <a:xfrm>
            <a:off x="2607668" y="3045016"/>
            <a:ext cx="6290861" cy="1320569"/>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gn="ctr">
              <a:lnSpc>
                <a:spcPct val="100000"/>
              </a:lnSpc>
              <a:defRPr/>
            </a:pPr>
            <a:r>
              <a:rPr lang="en-US" sz="3200" i="1" spc="150" baseline="0">
                <a:solidFill>
                  <a:schemeClr val="tx1"/>
                </a:solidFill>
              </a:rPr>
              <a:t>Your gift ripples out across our communities and creates a vibrant future for </a:t>
            </a:r>
            <a:r>
              <a:rPr lang="en-US" sz="3200" i="1" spc="150" baseline="0">
                <a:solidFill>
                  <a:schemeClr val="accent1"/>
                </a:solidFill>
              </a:rPr>
              <a:t>everyone.</a:t>
            </a:r>
          </a:p>
          <a:p>
            <a:pPr lvl="0" algn="ctr">
              <a:lnSpc>
                <a:spcPct val="100000"/>
              </a:lnSpc>
              <a:defRPr/>
            </a:pPr>
            <a:endParaRPr lang="en-US" sz="4400" spc="150" baseline="0">
              <a:solidFill>
                <a:schemeClr val="tx1"/>
              </a:solidFill>
            </a:endParaRPr>
          </a:p>
        </p:txBody>
      </p:sp>
    </p:spTree>
    <p:extLst>
      <p:ext uri="{BB962C8B-B14F-4D97-AF65-F5344CB8AC3E}">
        <p14:creationId xmlns:p14="http://schemas.microsoft.com/office/powerpoint/2010/main" val="3482251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8" name="Picture 17" descr="A black and purple background with lines&#10;&#10;Description automatically generated">
            <a:extLst>
              <a:ext uri="{FF2B5EF4-FFF2-40B4-BE49-F238E27FC236}">
                <a16:creationId xmlns:a16="http://schemas.microsoft.com/office/drawing/2014/main" id="{E38B2062-41C5-3B18-374A-D59C80C761C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pic>
        <p:nvPicPr>
          <p:cNvPr id="197" name="SteelMagnolias_02_newsroom.png"/>
          <p:cNvPicPr>
            <a:picLocks noChangeAspect="1"/>
          </p:cNvPicPr>
          <p:nvPr/>
        </p:nvPicPr>
        <p:blipFill rotWithShape="1">
          <a:blip r:embed="rId4">
            <a:extLst>
              <a:ext uri="{28A0092B-C50C-407E-A947-70E740481C1C}">
                <a14:useLocalDpi xmlns:a14="http://schemas.microsoft.com/office/drawing/2010/main" val="0"/>
              </a:ext>
            </a:extLst>
          </a:blip>
          <a:srcRect t="15745" r="20674" b="24757"/>
          <a:stretch/>
        </p:blipFill>
        <p:spPr>
          <a:xfrm>
            <a:off x="8538252" y="-259081"/>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sp>
        <p:nvSpPr>
          <p:cNvPr id="10" name="TextBox 9">
            <a:extLst>
              <a:ext uri="{FF2B5EF4-FFF2-40B4-BE49-F238E27FC236}">
                <a16:creationId xmlns:a16="http://schemas.microsoft.com/office/drawing/2014/main" id="{E42C12B9-FCA3-989D-B07E-14E621E2DBA7}"/>
              </a:ext>
            </a:extLst>
          </p:cNvPr>
          <p:cNvSpPr txBox="1"/>
          <p:nvPr/>
        </p:nvSpPr>
        <p:spPr>
          <a:xfrm>
            <a:off x="2421581" y="2024912"/>
            <a:ext cx="7122339" cy="36317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b="1" i="1" u="none" strike="noStrike" kern="1200" cap="none" spc="0" normalizeH="0" baseline="0" noProof="0">
                <a:ln w="19050">
                  <a:solidFill>
                    <a:schemeClr val="bg1"/>
                  </a:solidFill>
                </a:ln>
                <a:solidFill>
                  <a:schemeClr val="bg1"/>
                </a:solidFill>
                <a:effectLst/>
                <a:uLnTx/>
                <a:uFillTx/>
                <a:latin typeface="Century Gothic" panose="020F0302020204030204"/>
                <a:ea typeface="+mn-ea"/>
                <a:cs typeface="+mn-cs"/>
              </a:rPr>
              <a:t>THANK</a:t>
            </a:r>
          </a:p>
          <a:p>
            <a:pPr marL="0" marR="0" lvl="0" indent="0" algn="ctr" defTabSz="914400" rtl="0" eaLnBrk="1" fontAlgn="auto" latinLnBrk="0" hangingPunct="1">
              <a:spcBef>
                <a:spcPts val="0"/>
              </a:spcBef>
              <a:spcAft>
                <a:spcPts val="0"/>
              </a:spcAft>
              <a:buClrTx/>
              <a:buSzTx/>
              <a:buFontTx/>
              <a:buNone/>
              <a:tabLst/>
              <a:defRPr/>
            </a:pPr>
            <a:r>
              <a:rPr kumimoji="0" lang="en-US" sz="11500" b="1" i="1" u="none" strike="noStrike" kern="1200" cap="none" spc="0" normalizeH="0" baseline="0" noProof="0">
                <a:ln w="19050">
                  <a:solidFill>
                    <a:schemeClr val="bg1"/>
                  </a:solidFill>
                </a:ln>
                <a:solidFill>
                  <a:schemeClr val="bg1"/>
                </a:solidFill>
                <a:effectLst/>
                <a:uLnTx/>
                <a:uFillTx/>
                <a:latin typeface="Century Gothic" panose="020F0302020204030204"/>
                <a:ea typeface="+mn-ea"/>
                <a:cs typeface="+mn-cs"/>
              </a:rPr>
              <a:t>YOU!</a:t>
            </a:r>
          </a:p>
        </p:txBody>
      </p:sp>
      <p:pic>
        <p:nvPicPr>
          <p:cNvPr id="17" name="Picture 16" descr="A red and blue pin with blue text&#10;&#10;Description automatically generated">
            <a:extLst>
              <a:ext uri="{FF2B5EF4-FFF2-40B4-BE49-F238E27FC236}">
                <a16:creationId xmlns:a16="http://schemas.microsoft.com/office/drawing/2014/main" id="{2BC4623D-0B3E-FBD2-3BDA-986338069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963" y="349630"/>
            <a:ext cx="5068074" cy="5980097"/>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31002E3F-38D3-5F6E-14E2-552E87C17855}"/>
              </a:ext>
            </a:extLst>
          </p:cNvPr>
          <p:cNvPicPr>
            <a:picLocks noChangeAspect="1"/>
          </p:cNvPicPr>
          <p:nvPr/>
        </p:nvPicPr>
        <p:blipFill rotWithShape="1">
          <a:blip r:embed="rId6">
            <a:extLst>
              <a:ext uri="{28A0092B-C50C-407E-A947-70E740481C1C}">
                <a14:useLocalDpi xmlns:a14="http://schemas.microsoft.com/office/drawing/2010/main" val="0"/>
              </a:ext>
            </a:extLst>
          </a:blip>
          <a:srcRect l="13183" t="4237" r="13183" b="4237"/>
          <a:stretch/>
        </p:blipFill>
        <p:spPr>
          <a:xfrm>
            <a:off x="-538889" y="1201420"/>
            <a:ext cx="3523475" cy="3523475"/>
          </a:xfrm>
          <a:prstGeom prst="ellipse">
            <a:avLst/>
          </a:prstGeom>
        </p:spPr>
      </p:pic>
      <p:pic>
        <p:nvPicPr>
          <p:cNvPr id="23" name="Picture 22" descr="A yellow and black circle with lines&#10;&#10;Description automatically generated">
            <a:extLst>
              <a:ext uri="{FF2B5EF4-FFF2-40B4-BE49-F238E27FC236}">
                <a16:creationId xmlns:a16="http://schemas.microsoft.com/office/drawing/2014/main" id="{903BDF06-FF53-959B-D7C6-C119F3D40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832" y="4294117"/>
            <a:ext cx="1630680" cy="1630680"/>
          </a:xfrm>
          <a:prstGeom prst="rect">
            <a:avLst/>
          </a:prstGeom>
        </p:spPr>
      </p:pic>
      <p:pic>
        <p:nvPicPr>
          <p:cNvPr id="25" name="Picture 24" descr="A group of people looking at a painting&#10;&#10;Description automatically generated">
            <a:extLst>
              <a:ext uri="{FF2B5EF4-FFF2-40B4-BE49-F238E27FC236}">
                <a16:creationId xmlns:a16="http://schemas.microsoft.com/office/drawing/2014/main" id="{0C8D3524-352C-5E21-5E5B-472432CCEDE5}"/>
              </a:ext>
            </a:extLst>
          </p:cNvPr>
          <p:cNvPicPr>
            <a:picLocks noChangeAspect="1"/>
          </p:cNvPicPr>
          <p:nvPr/>
        </p:nvPicPr>
        <p:blipFill rotWithShape="1">
          <a:blip r:embed="rId8">
            <a:extLst>
              <a:ext uri="{28A0092B-C50C-407E-A947-70E740481C1C}">
                <a14:useLocalDpi xmlns:a14="http://schemas.microsoft.com/office/drawing/2010/main" val="0"/>
              </a:ext>
            </a:extLst>
          </a:blip>
          <a:srcRect l="14053" r="19211"/>
          <a:stretch/>
        </p:blipFill>
        <p:spPr>
          <a:xfrm>
            <a:off x="9618577" y="2293089"/>
            <a:ext cx="3095411" cy="3095411"/>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xit" presetSubtype="0" fill="hold" grpId="1" nodeType="afterEffect">
                                  <p:stCondLst>
                                    <p:cond delay="300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804559" y="309519"/>
            <a:ext cx="9753905" cy="1862048"/>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1500" b="1" i="0" u="none" strike="noStrike" kern="0" cap="none" spc="0" normalizeH="0" baseline="0" noProof="0" dirty="0">
                <a:ln w="12700">
                  <a:solidFill>
                    <a:srgbClr val="05C3DE"/>
                  </a:solidFill>
                </a:ln>
                <a:solidFill>
                  <a:srgbClr val="FF0000"/>
                </a:solidFill>
                <a:effectLst/>
                <a:uLnTx/>
                <a:uFillTx/>
                <a:latin typeface="Century Gothic" panose="020F0302020204030204"/>
                <a:ea typeface="+mn-ea"/>
                <a:cs typeface="+mn-cs"/>
              </a:rPr>
              <a:t>READ ME!</a:t>
            </a:r>
            <a:endParaRPr kumimoji="0" lang="en-US" sz="11500" b="1" i="0" u="none" strike="noStrike" kern="0" cap="none" spc="0" normalizeH="0" baseline="0" noProof="0" dirty="0">
              <a:ln>
                <a:noFill/>
              </a:ln>
              <a:solidFill>
                <a:srgbClr val="FF0000"/>
              </a:solidFill>
              <a:effectLst/>
              <a:uLnTx/>
              <a:uFillTx/>
              <a:latin typeface="Century Gothic" panose="020F0302020204030204"/>
              <a:ea typeface="+mn-ea"/>
              <a:cs typeface="+mn-cs"/>
            </a:endParaRPr>
          </a:p>
        </p:txBody>
      </p:sp>
      <p:sp>
        <p:nvSpPr>
          <p:cNvPr id="7" name="HEADLINE">
            <a:extLst>
              <a:ext uri="{FF2B5EF4-FFF2-40B4-BE49-F238E27FC236}">
                <a16:creationId xmlns:a16="http://schemas.microsoft.com/office/drawing/2014/main" id="{80E0F9E6-1CDE-208E-74FD-6A78C3719F3E}"/>
              </a:ext>
            </a:extLst>
          </p:cNvPr>
          <p:cNvSpPr txBox="1"/>
          <p:nvPr/>
        </p:nvSpPr>
        <p:spPr>
          <a:xfrm>
            <a:off x="1347088" y="2171567"/>
            <a:ext cx="9072259" cy="3447180"/>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b="0" spc="150" baseline="0" dirty="0">
                <a:solidFill>
                  <a:schemeClr val="tx1"/>
                </a:solidFill>
              </a:rPr>
              <a:t>This slide and the ones following are hidden in this presentation. They will not show up when you present this deck. We have included these slides in case you would like to add them into your presentation. To do so, place and re-order these slides as you like, and unhide them </a:t>
            </a:r>
            <a:r>
              <a:rPr lang="en-US" sz="2800" b="0" spc="150" baseline="0">
                <a:solidFill>
                  <a:schemeClr val="tx1"/>
                </a:solidFill>
              </a:rPr>
              <a:t>before presenting.</a:t>
            </a:r>
            <a:endParaRPr lang="en-US" sz="2800" b="0" spc="150" baseline="0" dirty="0">
              <a:solidFill>
                <a:schemeClr val="tx1"/>
              </a:solidFill>
            </a:endParaRP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spTree>
    <p:extLst>
      <p:ext uri="{BB962C8B-B14F-4D97-AF65-F5344CB8AC3E}">
        <p14:creationId xmlns:p14="http://schemas.microsoft.com/office/powerpoint/2010/main" val="3839896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pic>
        <p:nvPicPr>
          <p:cNvPr id="16" name="Picture 15" descr="A purple lines on a black background&#10;&#10;Description automatically generated">
            <a:extLst>
              <a:ext uri="{FF2B5EF4-FFF2-40B4-BE49-F238E27FC236}">
                <a16:creationId xmlns:a16="http://schemas.microsoft.com/office/drawing/2014/main" id="{E68413EA-8796-4EFB-D210-9516FB275E6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2" name="TextBox 1">
            <a:extLst>
              <a:ext uri="{FF2B5EF4-FFF2-40B4-BE49-F238E27FC236}">
                <a16:creationId xmlns:a16="http://schemas.microsoft.com/office/drawing/2014/main" id="{F9BC91A4-7A4C-08BA-332F-9A59FD25F4CE}"/>
              </a:ext>
            </a:extLst>
          </p:cNvPr>
          <p:cNvSpPr txBox="1"/>
          <p:nvPr/>
        </p:nvSpPr>
        <p:spPr>
          <a:xfrm>
            <a:off x="457599" y="255008"/>
            <a:ext cx="8980261" cy="1200329"/>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GROWING</a:t>
            </a:r>
            <a:r>
              <a:rPr kumimoji="0" lang="en-US" sz="4400" b="1" i="0" u="none" strike="noStrike" kern="0" cap="none" spc="0" normalizeH="0" baseline="0" noProof="0">
                <a:ln>
                  <a:noFill/>
                </a:ln>
                <a:solidFill>
                  <a:srgbClr val="4C008E"/>
                </a:solidFill>
                <a:effectLst/>
                <a:uLnTx/>
                <a:uFillTx/>
                <a:latin typeface="Century Gothic" panose="020F0302020204030204"/>
                <a:ea typeface="+mn-ea"/>
                <a:cs typeface="+mn-cs"/>
              </a:rPr>
              <a:t> </a:t>
            </a:r>
            <a:r>
              <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rPr>
              <a:t>IMPACT</a:t>
            </a:r>
          </a:p>
          <a:p>
            <a:r>
              <a:rPr lang="en-US" sz="2800">
                <a:solidFill>
                  <a:schemeClr val="bg1"/>
                </a:solidFill>
              </a:rPr>
              <a:t>Steady Support to Sustain Arts Vibrancy</a:t>
            </a:r>
          </a:p>
        </p:txBody>
      </p:sp>
      <p:sp>
        <p:nvSpPr>
          <p:cNvPr id="13" name="TextBox 12">
            <a:extLst>
              <a:ext uri="{FF2B5EF4-FFF2-40B4-BE49-F238E27FC236}">
                <a16:creationId xmlns:a16="http://schemas.microsoft.com/office/drawing/2014/main" id="{292BACB2-91D2-CF0F-BCF0-E44E9A0ACF98}"/>
              </a:ext>
            </a:extLst>
          </p:cNvPr>
          <p:cNvSpPr txBox="1"/>
          <p:nvPr/>
        </p:nvSpPr>
        <p:spPr>
          <a:xfrm>
            <a:off x="3267301" y="1803400"/>
            <a:ext cx="8765042" cy="4790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3" spcCol="182880" rtlCol="0" anchor="ctr">
            <a:noAutofit/>
          </a:bodyPr>
          <a:lstStyle/>
          <a:p>
            <a:pPr marL="0" lvl="2" defTabSz="412750" hangingPunct="0">
              <a:spcAft>
                <a:spcPts val="600"/>
              </a:spcAft>
            </a:pPr>
            <a:r>
              <a:rPr lang="en-US" sz="1200" kern="0">
                <a:solidFill>
                  <a:schemeClr val="bg1"/>
                </a:solidFill>
                <a:latin typeface="Century Gothic" panose="020B0502020202020204" pitchFamily="34" charset="0"/>
                <a:sym typeface="Arvo"/>
              </a:rPr>
              <a:t>A Mindful Moment (The Well)</a:t>
            </a:r>
          </a:p>
          <a:p>
            <a:pPr marL="0" lvl="2" defTabSz="412750" hangingPunct="0">
              <a:spcAft>
                <a:spcPts val="600"/>
              </a:spcAft>
            </a:pPr>
            <a:r>
              <a:rPr lang="en-US" sz="1200" kern="0">
                <a:solidFill>
                  <a:schemeClr val="bg1"/>
                </a:solidFill>
                <a:latin typeface="Century Gothic" panose="020B0502020202020204" pitchFamily="34" charset="0"/>
                <a:sym typeface="Arvo"/>
              </a:rPr>
              <a:t>American Legacy Theatre</a:t>
            </a:r>
          </a:p>
          <a:p>
            <a:pPr marL="0" lvl="2" defTabSz="412750" hangingPunct="0">
              <a:spcAft>
                <a:spcPts val="600"/>
              </a:spcAft>
            </a:pPr>
            <a:r>
              <a:rPr lang="en-US" sz="1200" kern="0" err="1">
                <a:solidFill>
                  <a:schemeClr val="bg1"/>
                </a:solidFill>
                <a:latin typeface="Century Gothic" panose="020B0502020202020204" pitchFamily="34" charset="0"/>
                <a:sym typeface="Arvo"/>
              </a:rPr>
              <a:t>ArtsConnect</a:t>
            </a:r>
            <a:endParaRPr lang="en-US" sz="1200" kern="0">
              <a:solidFill>
                <a:schemeClr val="bg1"/>
              </a:solidFill>
              <a:latin typeface="Century Gothic" panose="020B0502020202020204" pitchFamily="34" charset="0"/>
              <a:sym typeface="Arvo"/>
            </a:endParaRPr>
          </a:p>
          <a:p>
            <a:pPr marL="0" lvl="2" defTabSz="412750" hangingPunct="0">
              <a:spcAft>
                <a:spcPts val="600"/>
              </a:spcAft>
            </a:pPr>
            <a:r>
              <a:rPr lang="en-US" sz="1200" kern="0">
                <a:solidFill>
                  <a:schemeClr val="bg1"/>
                </a:solidFill>
                <a:latin typeface="Century Gothic" panose="020B0502020202020204" pitchFamily="34" charset="0"/>
                <a:sym typeface="Arvo"/>
              </a:rPr>
              <a:t>ArtWorks</a:t>
            </a:r>
          </a:p>
          <a:p>
            <a:pPr marL="0" lvl="2" defTabSz="412750" hangingPunct="0">
              <a:spcAft>
                <a:spcPts val="600"/>
              </a:spcAft>
            </a:pPr>
            <a:r>
              <a:rPr lang="en-US" sz="1200" kern="0">
                <a:solidFill>
                  <a:schemeClr val="bg1"/>
                </a:solidFill>
                <a:latin typeface="Century Gothic" panose="020B0502020202020204" pitchFamily="34" charset="0"/>
                <a:sym typeface="Arvo"/>
              </a:rPr>
              <a:t>Behringer-Crawford Museum</a:t>
            </a:r>
          </a:p>
          <a:p>
            <a:pPr marL="0" lvl="2" defTabSz="412750" hangingPunct="0">
              <a:spcAft>
                <a:spcPts val="600"/>
              </a:spcAft>
            </a:pPr>
            <a:r>
              <a:rPr lang="en-US" sz="1200" kern="0">
                <a:solidFill>
                  <a:schemeClr val="bg1"/>
                </a:solidFill>
                <a:latin typeface="Century Gothic" panose="020B0502020202020204" pitchFamily="34" charset="0"/>
                <a:sym typeface="Arvo"/>
              </a:rPr>
              <a:t>Bi-Okoto Drum &amp; Dance Theatre</a:t>
            </a:r>
          </a:p>
          <a:p>
            <a:pPr marL="0" lvl="2" defTabSz="412750" hangingPunct="0">
              <a:spcAft>
                <a:spcPts val="600"/>
              </a:spcAft>
            </a:pPr>
            <a:r>
              <a:rPr lang="en-US" sz="1200" kern="0">
                <a:solidFill>
                  <a:schemeClr val="bg1"/>
                </a:solidFill>
                <a:latin typeface="Century Gothic" panose="020B0502020202020204" pitchFamily="34" charset="0"/>
                <a:sym typeface="Arvo"/>
              </a:rPr>
              <a:t>Cincinnati Art Museum</a:t>
            </a:r>
          </a:p>
          <a:p>
            <a:pPr marL="0" lvl="2" defTabSz="412750" hangingPunct="0">
              <a:spcAft>
                <a:spcPts val="600"/>
              </a:spcAft>
            </a:pPr>
            <a:r>
              <a:rPr lang="en-US" sz="1200" kern="0">
                <a:solidFill>
                  <a:schemeClr val="bg1"/>
                </a:solidFill>
                <a:latin typeface="Century Gothic" panose="020B0502020202020204" pitchFamily="34" charset="0"/>
                <a:sym typeface="Arvo"/>
              </a:rPr>
              <a:t>Cincinnati Ballet </a:t>
            </a:r>
          </a:p>
          <a:p>
            <a:pPr marL="0" lvl="2" defTabSz="412750" hangingPunct="0">
              <a:spcAft>
                <a:spcPts val="600"/>
              </a:spcAft>
            </a:pPr>
            <a:r>
              <a:rPr lang="en-US" sz="1200" kern="0">
                <a:solidFill>
                  <a:schemeClr val="bg1"/>
                </a:solidFill>
                <a:latin typeface="Century Gothic" panose="020B0502020202020204" pitchFamily="34" charset="0"/>
                <a:sym typeface="Arvo"/>
              </a:rPr>
              <a:t>Cincinnati </a:t>
            </a:r>
            <a:r>
              <a:rPr lang="en-US" sz="1200" kern="0" err="1">
                <a:solidFill>
                  <a:schemeClr val="bg1"/>
                </a:solidFill>
                <a:latin typeface="Century Gothic" panose="020B0502020202020204" pitchFamily="34" charset="0"/>
                <a:sym typeface="Arvo"/>
              </a:rPr>
              <a:t>Boychoir</a:t>
            </a:r>
            <a:endParaRPr lang="en-US" sz="1200" kern="0">
              <a:solidFill>
                <a:schemeClr val="bg1"/>
              </a:solidFill>
              <a:latin typeface="Century Gothic" panose="020B0502020202020204" pitchFamily="34" charset="0"/>
              <a:sym typeface="Arvo"/>
            </a:endParaRPr>
          </a:p>
          <a:p>
            <a:pPr marL="0" lvl="2" defTabSz="412750" hangingPunct="0">
              <a:spcAft>
                <a:spcPts val="600"/>
              </a:spcAft>
            </a:pPr>
            <a:r>
              <a:rPr lang="en-US" sz="1200" kern="0">
                <a:solidFill>
                  <a:schemeClr val="bg1"/>
                </a:solidFill>
                <a:latin typeface="Century Gothic" panose="020B0502020202020204" pitchFamily="34" charset="0"/>
                <a:sym typeface="Arvo"/>
              </a:rPr>
              <a:t>Cincinnati Chamber Orchestra</a:t>
            </a:r>
          </a:p>
          <a:p>
            <a:pPr marL="0" lvl="2" defTabSz="412750" hangingPunct="0">
              <a:spcAft>
                <a:spcPts val="600"/>
              </a:spcAft>
            </a:pPr>
            <a:r>
              <a:rPr lang="en-US" sz="1200" kern="0">
                <a:solidFill>
                  <a:schemeClr val="bg1"/>
                </a:solidFill>
                <a:latin typeface="Century Gothic" panose="020B0502020202020204" pitchFamily="34" charset="0"/>
                <a:sym typeface="Arvo"/>
              </a:rPr>
              <a:t>Cincinnati Landmark Productions</a:t>
            </a:r>
          </a:p>
          <a:p>
            <a:pPr marL="0" lvl="2" defTabSz="412750" hangingPunct="0">
              <a:spcAft>
                <a:spcPts val="600"/>
              </a:spcAft>
            </a:pPr>
            <a:r>
              <a:rPr lang="en-US" sz="1200" kern="0">
                <a:solidFill>
                  <a:schemeClr val="bg1"/>
                </a:solidFill>
                <a:latin typeface="Century Gothic" panose="020B0502020202020204" pitchFamily="34" charset="0"/>
                <a:sym typeface="Arvo"/>
              </a:rPr>
              <a:t>Cincinnati Men's Chorus</a:t>
            </a:r>
          </a:p>
          <a:p>
            <a:pPr marL="0" lvl="2" defTabSz="412750" hangingPunct="0">
              <a:spcAft>
                <a:spcPts val="600"/>
              </a:spcAft>
            </a:pPr>
            <a:r>
              <a:rPr lang="en-US" sz="1200" kern="0">
                <a:solidFill>
                  <a:schemeClr val="bg1"/>
                </a:solidFill>
                <a:latin typeface="Century Gothic" panose="020B0502020202020204" pitchFamily="34" charset="0"/>
                <a:sym typeface="Arvo"/>
              </a:rPr>
              <a:t>Cincinnati Musical Festival Association</a:t>
            </a:r>
          </a:p>
          <a:p>
            <a:pPr marL="0" lvl="2" defTabSz="412750" hangingPunct="0">
              <a:spcAft>
                <a:spcPts val="600"/>
              </a:spcAft>
            </a:pPr>
            <a:r>
              <a:rPr lang="en-US" sz="1200" kern="0">
                <a:solidFill>
                  <a:schemeClr val="bg1"/>
                </a:solidFill>
                <a:latin typeface="Century Gothic" panose="020B0502020202020204" pitchFamily="34" charset="0"/>
                <a:sym typeface="Arvo"/>
              </a:rPr>
              <a:t>Cincinnati Opera</a:t>
            </a:r>
          </a:p>
          <a:p>
            <a:pPr marL="0" lvl="2" defTabSz="412750" hangingPunct="0">
              <a:spcAft>
                <a:spcPts val="600"/>
              </a:spcAft>
            </a:pPr>
            <a:r>
              <a:rPr lang="en-US" sz="1200" kern="0">
                <a:solidFill>
                  <a:schemeClr val="bg1"/>
                </a:solidFill>
                <a:latin typeface="Century Gothic" panose="020B0502020202020204" pitchFamily="34" charset="0"/>
                <a:sym typeface="Arvo"/>
              </a:rPr>
              <a:t>Cincinnati Playhouse in the Park</a:t>
            </a:r>
          </a:p>
          <a:p>
            <a:pPr marL="0" lvl="2" defTabSz="412750" hangingPunct="0">
              <a:spcAft>
                <a:spcPts val="600"/>
              </a:spcAft>
            </a:pPr>
            <a:r>
              <a:rPr lang="en-US" sz="1200" kern="0">
                <a:solidFill>
                  <a:schemeClr val="bg1"/>
                </a:solidFill>
                <a:latin typeface="Century Gothic" panose="020B0502020202020204" pitchFamily="34" charset="0"/>
                <a:sym typeface="Arvo"/>
              </a:rPr>
              <a:t>Cincinnati Shakespeare Company</a:t>
            </a:r>
          </a:p>
          <a:p>
            <a:pPr marL="0" lvl="2" defTabSz="412750" hangingPunct="0">
              <a:spcAft>
                <a:spcPts val="600"/>
              </a:spcAft>
            </a:pPr>
            <a:r>
              <a:rPr lang="en-US" sz="1200" kern="0">
                <a:solidFill>
                  <a:schemeClr val="bg1"/>
                </a:solidFill>
                <a:latin typeface="Century Gothic" panose="020B0502020202020204" pitchFamily="34" charset="0"/>
                <a:sym typeface="Arvo"/>
              </a:rPr>
              <a:t>Cincinnati Symphony Orchestra</a:t>
            </a:r>
          </a:p>
          <a:p>
            <a:pPr marL="0" lvl="2" defTabSz="412750" hangingPunct="0">
              <a:spcAft>
                <a:spcPts val="600"/>
              </a:spcAft>
            </a:pPr>
            <a:r>
              <a:rPr lang="en-US" sz="1200" kern="0">
                <a:solidFill>
                  <a:schemeClr val="bg1"/>
                </a:solidFill>
                <a:latin typeface="Century Gothic" panose="020B0502020202020204" pitchFamily="34" charset="0"/>
                <a:sym typeface="Arvo"/>
              </a:rPr>
              <a:t>Cincinnati Youth Choir</a:t>
            </a:r>
          </a:p>
          <a:p>
            <a:pPr marL="0" lvl="2" defTabSz="412750" hangingPunct="0">
              <a:spcAft>
                <a:spcPts val="600"/>
              </a:spcAft>
            </a:pPr>
            <a:r>
              <a:rPr lang="en-US" sz="1200" kern="0">
                <a:solidFill>
                  <a:schemeClr val="bg1"/>
                </a:solidFill>
                <a:latin typeface="Century Gothic" panose="020B0502020202020204" pitchFamily="34" charset="0"/>
                <a:sym typeface="Arvo"/>
              </a:rPr>
              <a:t>Clifton Cultural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Contemporary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Elementz Hip Hop Cultural Art Center</a:t>
            </a:r>
          </a:p>
          <a:p>
            <a:pPr marL="0" lvl="2" defTabSz="412750" hangingPunct="0">
              <a:spcAft>
                <a:spcPts val="600"/>
              </a:spcAft>
            </a:pPr>
            <a:r>
              <a:rPr lang="en-US" sz="1200" kern="0">
                <a:solidFill>
                  <a:schemeClr val="bg1"/>
                </a:solidFill>
                <a:latin typeface="Century Gothic" panose="020B0502020202020204" pitchFamily="34" charset="0"/>
                <a:sym typeface="Arvo"/>
              </a:rPr>
              <a:t>Ensemble Theatre Cincinnati</a:t>
            </a:r>
          </a:p>
          <a:p>
            <a:pPr marL="0" lvl="2" defTabSz="412750" hangingPunct="0">
              <a:spcAft>
                <a:spcPts val="600"/>
              </a:spcAft>
            </a:pPr>
            <a:r>
              <a:rPr lang="en-US" sz="1200" kern="0">
                <a:solidFill>
                  <a:schemeClr val="bg1"/>
                </a:solidFill>
                <a:latin typeface="Century Gothic" panose="020B0502020202020204" pitchFamily="34" charset="0"/>
                <a:sym typeface="Arvo"/>
              </a:rPr>
              <a:t>Fitton Center for Creative Arts</a:t>
            </a:r>
          </a:p>
          <a:p>
            <a:pPr marL="0" lvl="2" defTabSz="412750" hangingPunct="0">
              <a:spcAft>
                <a:spcPts val="600"/>
              </a:spcAft>
            </a:pPr>
            <a:r>
              <a:rPr lang="en-US" sz="1200" kern="0">
                <a:solidFill>
                  <a:schemeClr val="bg1"/>
                </a:solidFill>
                <a:latin typeface="Century Gothic" panose="020B0502020202020204" pitchFamily="34" charset="0"/>
                <a:sym typeface="Arvo"/>
              </a:rPr>
              <a:t>Kennedy Heights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Kentucky Symphony Orchestra</a:t>
            </a:r>
          </a:p>
          <a:p>
            <a:pPr marL="0" lvl="2" defTabSz="412750" hangingPunct="0">
              <a:spcAft>
                <a:spcPts val="600"/>
              </a:spcAft>
            </a:pPr>
            <a:r>
              <a:rPr lang="en-US" sz="1200" kern="0">
                <a:solidFill>
                  <a:schemeClr val="bg1"/>
                </a:solidFill>
                <a:latin typeface="Century Gothic" panose="020B0502020202020204" pitchFamily="34" charset="0"/>
                <a:sym typeface="Arvo"/>
              </a:rPr>
              <a:t>Know Theatre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Learning Through Art, Inc.</a:t>
            </a:r>
          </a:p>
          <a:p>
            <a:pPr marL="0" lvl="2" defTabSz="412750" hangingPunct="0">
              <a:spcAft>
                <a:spcPts val="600"/>
              </a:spcAft>
            </a:pPr>
            <a:r>
              <a:rPr lang="en-US" sz="1200" kern="0">
                <a:solidFill>
                  <a:schemeClr val="bg1"/>
                </a:solidFill>
                <a:latin typeface="Century Gothic" panose="020B0502020202020204" pitchFamily="34" charset="0"/>
                <a:sym typeface="Arvo"/>
              </a:rPr>
              <a:t>Linton Chamber Music</a:t>
            </a:r>
          </a:p>
          <a:p>
            <a:pPr marL="0" lvl="2" defTabSz="412750" hangingPunct="0">
              <a:spcAft>
                <a:spcPts val="600"/>
              </a:spcAft>
            </a:pPr>
            <a:r>
              <a:rPr lang="en-US" sz="1200" kern="0">
                <a:solidFill>
                  <a:schemeClr val="bg1"/>
                </a:solidFill>
                <a:latin typeface="Century Gothic" panose="020B0502020202020204" pitchFamily="34" charset="0"/>
                <a:sym typeface="Arvo"/>
              </a:rPr>
              <a:t>MUSE Cincinnati's Women's Choir</a:t>
            </a:r>
          </a:p>
          <a:p>
            <a:pPr marL="0" lvl="2" defTabSz="412750" hangingPunct="0">
              <a:spcAft>
                <a:spcPts val="600"/>
              </a:spcAft>
            </a:pPr>
            <a:r>
              <a:rPr lang="en-US" sz="1200" kern="0">
                <a:solidFill>
                  <a:schemeClr val="bg1"/>
                </a:solidFill>
                <a:latin typeface="Century Gothic" panose="020B0502020202020204" pitchFamily="34" charset="0"/>
                <a:sym typeface="Arvo"/>
              </a:rPr>
              <a:t>Mutual Dance Theatre and Arts Centers</a:t>
            </a:r>
          </a:p>
          <a:p>
            <a:pPr marL="0" lvl="2" defTabSz="412750" hangingPunct="0">
              <a:spcAft>
                <a:spcPts val="600"/>
              </a:spcAft>
            </a:pPr>
            <a:r>
              <a:rPr lang="en-US" sz="1200" kern="0">
                <a:solidFill>
                  <a:schemeClr val="bg1"/>
                </a:solidFill>
                <a:latin typeface="Century Gothic" panose="020B0502020202020204" pitchFamily="34" charset="0"/>
                <a:sym typeface="Arvo"/>
              </a:rPr>
              <a:t>My Nose Turns Red Youth Circus</a:t>
            </a:r>
          </a:p>
          <a:p>
            <a:pPr marL="0" lvl="2" defTabSz="412750" hangingPunct="0">
              <a:spcAft>
                <a:spcPts val="600"/>
              </a:spcAft>
            </a:pPr>
            <a:r>
              <a:rPr lang="en-US" sz="1200" kern="0" err="1">
                <a:solidFill>
                  <a:schemeClr val="bg1"/>
                </a:solidFill>
                <a:latin typeface="Century Gothic" panose="020B0502020202020204" pitchFamily="34" charset="0"/>
                <a:sym typeface="Arvo"/>
              </a:rPr>
              <a:t>NrityArpana</a:t>
            </a:r>
            <a:r>
              <a:rPr lang="en-US" sz="1200" kern="0">
                <a:solidFill>
                  <a:schemeClr val="bg1"/>
                </a:solidFill>
                <a:latin typeface="Century Gothic" panose="020B0502020202020204" pitchFamily="34" charset="0"/>
                <a:sym typeface="Arvo"/>
              </a:rPr>
              <a:t> School Of Indian Classical Dance</a:t>
            </a:r>
          </a:p>
          <a:p>
            <a:pPr marL="0" lvl="2" defTabSz="412750" hangingPunct="0">
              <a:spcAft>
                <a:spcPts val="600"/>
              </a:spcAft>
            </a:pPr>
            <a:r>
              <a:rPr lang="en-US" sz="1200" kern="0">
                <a:solidFill>
                  <a:schemeClr val="bg1"/>
                </a:solidFill>
                <a:latin typeface="Century Gothic" panose="020B0502020202020204" pitchFamily="34" charset="0"/>
                <a:sym typeface="Arvo"/>
              </a:rPr>
              <a:t>Over-the-Rhine International Film Festival</a:t>
            </a:r>
          </a:p>
          <a:p>
            <a:pPr marL="0" lvl="2" defTabSz="412750" hangingPunct="0">
              <a:spcAft>
                <a:spcPts val="600"/>
              </a:spcAft>
            </a:pPr>
            <a:r>
              <a:rPr lang="en-US" sz="1200" kern="0">
                <a:solidFill>
                  <a:schemeClr val="bg1"/>
                </a:solidFill>
                <a:latin typeface="Century Gothic" panose="020B0502020202020204" pitchFamily="34" charset="0"/>
                <a:sym typeface="Arvo"/>
              </a:rPr>
              <a:t>Oxford Community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Pones</a:t>
            </a:r>
          </a:p>
          <a:p>
            <a:pPr marL="0" lvl="2" defTabSz="412750" hangingPunct="0">
              <a:spcAft>
                <a:spcPts val="600"/>
              </a:spcAft>
            </a:pPr>
            <a:r>
              <a:rPr lang="en-US" sz="1200" kern="0">
                <a:solidFill>
                  <a:schemeClr val="bg1"/>
                </a:solidFill>
                <a:latin typeface="Century Gothic" panose="020B0502020202020204" pitchFamily="34" charset="0"/>
                <a:sym typeface="Arvo"/>
              </a:rPr>
              <a:t>Price Hill Will</a:t>
            </a:r>
          </a:p>
          <a:p>
            <a:pPr marL="0" lvl="2" defTabSz="412750" hangingPunct="0">
              <a:spcAft>
                <a:spcPts val="600"/>
              </a:spcAft>
            </a:pPr>
            <a:r>
              <a:rPr lang="en-US" sz="1200" kern="0">
                <a:solidFill>
                  <a:schemeClr val="bg1"/>
                </a:solidFill>
                <a:latin typeface="Century Gothic" panose="020B0502020202020204" pitchFamily="34" charset="0"/>
                <a:sym typeface="Arvo"/>
              </a:rPr>
              <a:t>Professional Artistic Research Projects</a:t>
            </a:r>
          </a:p>
          <a:p>
            <a:pPr marL="0" lvl="2" defTabSz="412750" hangingPunct="0">
              <a:spcAft>
                <a:spcPts val="600"/>
              </a:spcAft>
            </a:pPr>
            <a:r>
              <a:rPr lang="en-US" sz="1200" kern="0">
                <a:solidFill>
                  <a:schemeClr val="bg1"/>
                </a:solidFill>
                <a:latin typeface="Century Gothic" panose="020B0502020202020204" pitchFamily="34" charset="0"/>
                <a:sym typeface="Arvo"/>
              </a:rPr>
              <a:t>Pyramid Hill Sculpture Park and Museum</a:t>
            </a:r>
          </a:p>
          <a:p>
            <a:pPr marL="0" lvl="2" defTabSz="412750" hangingPunct="0">
              <a:spcAft>
                <a:spcPts val="600"/>
              </a:spcAft>
            </a:pPr>
            <a:r>
              <a:rPr lang="en-US" sz="1200" kern="0">
                <a:solidFill>
                  <a:schemeClr val="bg1"/>
                </a:solidFill>
                <a:latin typeface="Century Gothic" panose="020B0502020202020204" pitchFamily="34" charset="0"/>
                <a:sym typeface="Arvo"/>
              </a:rPr>
              <a:t>Queen City Opera</a:t>
            </a:r>
          </a:p>
          <a:p>
            <a:pPr marL="0" lvl="2" defTabSz="412750" hangingPunct="0">
              <a:spcAft>
                <a:spcPts val="600"/>
              </a:spcAft>
            </a:pPr>
            <a:r>
              <a:rPr lang="en-US" sz="1200" kern="0">
                <a:solidFill>
                  <a:schemeClr val="bg1"/>
                </a:solidFill>
                <a:latin typeface="Century Gothic" panose="020B0502020202020204" pitchFamily="34" charset="0"/>
                <a:sym typeface="Arvo"/>
              </a:rPr>
              <a:t>Revolution Dance Theatre</a:t>
            </a:r>
          </a:p>
          <a:p>
            <a:pPr marL="0" lvl="2" defTabSz="412750" hangingPunct="0">
              <a:spcAft>
                <a:spcPts val="600"/>
              </a:spcAft>
            </a:pPr>
            <a:r>
              <a:rPr lang="en-US" sz="1200" kern="0">
                <a:solidFill>
                  <a:schemeClr val="bg1"/>
                </a:solidFill>
                <a:latin typeface="Century Gothic" panose="020B0502020202020204" pitchFamily="34" charset="0"/>
                <a:sym typeface="Arvo"/>
              </a:rPr>
              <a:t>Taft Museum of Art</a:t>
            </a:r>
          </a:p>
          <a:p>
            <a:pPr marL="0" lvl="2" defTabSz="412750" hangingPunct="0">
              <a:spcAft>
                <a:spcPts val="600"/>
              </a:spcAft>
            </a:pPr>
            <a:r>
              <a:rPr lang="en-US" sz="1200" kern="0">
                <a:solidFill>
                  <a:schemeClr val="bg1"/>
                </a:solidFill>
                <a:latin typeface="Century Gothic" panose="020B0502020202020204" pitchFamily="34" charset="0"/>
                <a:sym typeface="Arvo"/>
              </a:rPr>
              <a:t>The Carnegie</a:t>
            </a:r>
          </a:p>
          <a:p>
            <a:pPr marL="0" lvl="2" defTabSz="412750" hangingPunct="0">
              <a:spcAft>
                <a:spcPts val="600"/>
              </a:spcAft>
            </a:pPr>
            <a:r>
              <a:rPr lang="en-US" sz="1200" kern="0">
                <a:solidFill>
                  <a:schemeClr val="bg1"/>
                </a:solidFill>
                <a:latin typeface="Century Gothic" panose="020B0502020202020204" pitchFamily="34" charset="0"/>
                <a:sym typeface="Arvo"/>
              </a:rPr>
              <a:t>The Children's Theatre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Visionaries and Voices</a:t>
            </a:r>
          </a:p>
          <a:p>
            <a:pPr marL="0" lvl="2" defTabSz="412750" hangingPunct="0">
              <a:spcAft>
                <a:spcPts val="600"/>
              </a:spcAft>
            </a:pPr>
            <a:r>
              <a:rPr lang="en-US" sz="1200" kern="0">
                <a:solidFill>
                  <a:schemeClr val="bg1"/>
                </a:solidFill>
                <a:latin typeface="Century Gothic" panose="020B0502020202020204" pitchFamily="34" charset="0"/>
                <a:sym typeface="Arvo"/>
              </a:rPr>
              <a:t>Vocal Arts Ensemble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Wave Pool</a:t>
            </a:r>
          </a:p>
          <a:p>
            <a:pPr marL="0" lvl="2" defTabSz="412750" hangingPunct="0">
              <a:spcAft>
                <a:spcPts val="600"/>
              </a:spcAft>
            </a:pPr>
            <a:r>
              <a:rPr lang="en-US" sz="1200" kern="0">
                <a:solidFill>
                  <a:schemeClr val="bg1"/>
                </a:solidFill>
                <a:latin typeface="Century Gothic" panose="020B0502020202020204" pitchFamily="34" charset="0"/>
                <a:sym typeface="Arvo"/>
              </a:rPr>
              <a:t>Wyoming Fine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Young Professionals Choral Collective</a:t>
            </a:r>
          </a:p>
          <a:p>
            <a:pPr marL="0" lvl="2" defTabSz="412750" hangingPunct="0">
              <a:spcAft>
                <a:spcPts val="600"/>
              </a:spcAft>
            </a:pPr>
            <a:endParaRPr lang="en-US" sz="1200" kern="0">
              <a:solidFill>
                <a:schemeClr val="bg1"/>
              </a:solidFill>
              <a:latin typeface="Century Gothic" panose="020B0502020202020204" pitchFamily="34" charset="0"/>
              <a:sym typeface="Arvo"/>
            </a:endParaRPr>
          </a:p>
        </p:txBody>
      </p:sp>
      <p:sp>
        <p:nvSpPr>
          <p:cNvPr id="3" name="Rectangle 2">
            <a:extLst>
              <a:ext uri="{FF2B5EF4-FFF2-40B4-BE49-F238E27FC236}">
                <a16:creationId xmlns:a16="http://schemas.microsoft.com/office/drawing/2014/main" id="{16736A2D-AE69-D186-1A61-602715DF04A6}"/>
              </a:ext>
            </a:extLst>
          </p:cNvPr>
          <p:cNvSpPr/>
          <p:nvPr/>
        </p:nvSpPr>
        <p:spPr>
          <a:xfrm>
            <a:off x="-4132149" y="469161"/>
            <a:ext cx="3746500" cy="47004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64B7A64-D29E-C9DD-CE6C-DFA51B5FFAB0}"/>
              </a:ext>
            </a:extLst>
          </p:cNvPr>
          <p:cNvSpPr txBox="1"/>
          <p:nvPr/>
        </p:nvSpPr>
        <p:spPr>
          <a:xfrm>
            <a:off x="378079" y="3570989"/>
            <a:ext cx="2664868" cy="30059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lvl="2" indent="-228600" defTabSz="412750" hangingPunct="0">
              <a:spcAft>
                <a:spcPts val="1200"/>
              </a:spcAft>
              <a:buFont typeface="Arial" panose="020B0604020202020204" pitchFamily="34" charset="0"/>
              <a:buChar char="•"/>
            </a:pPr>
            <a:r>
              <a:rPr lang="en-US" b="1" kern="0">
                <a:solidFill>
                  <a:schemeClr val="bg2"/>
                </a:solidFill>
                <a:latin typeface="Century Gothic" panose="020B0502020202020204" pitchFamily="34" charset="0"/>
                <a:sym typeface="Arvo"/>
              </a:rPr>
              <a:t>Unrestricted </a:t>
            </a:r>
            <a:r>
              <a:rPr lang="en-US" kern="0">
                <a:solidFill>
                  <a:schemeClr val="bg2"/>
                </a:solidFill>
                <a:latin typeface="Century Gothic" panose="020B0502020202020204" pitchFamily="34" charset="0"/>
                <a:sym typeface="Arvo"/>
              </a:rPr>
              <a:t>operating support awarded in 3-year cycles</a:t>
            </a:r>
          </a:p>
          <a:p>
            <a:pPr marL="228600" indent="-228600" defTabSz="412750" hangingPunct="0">
              <a:spcAft>
                <a:spcPts val="1200"/>
              </a:spcAft>
              <a:buFont typeface="Arial" panose="020B0604020202020204" pitchFamily="34" charset="0"/>
              <a:buChar char="•"/>
            </a:pPr>
            <a:r>
              <a:rPr lang="en-US" kern="0">
                <a:solidFill>
                  <a:schemeClr val="bg2"/>
                </a:solidFill>
                <a:latin typeface="Century Gothic" panose="020B0502020202020204" pitchFamily="34" charset="0"/>
                <a:sym typeface="Arvo"/>
              </a:rPr>
              <a:t>Grant amount based on budget and community impact</a:t>
            </a:r>
          </a:p>
          <a:p>
            <a:pPr marL="228600" indent="-228600" defTabSz="412750" hangingPunct="0">
              <a:spcAft>
                <a:spcPts val="1200"/>
              </a:spcAft>
              <a:buFont typeface="Arial" panose="020B0604020202020204" pitchFamily="34" charset="0"/>
              <a:buChar char="•"/>
            </a:pPr>
            <a:r>
              <a:rPr lang="en-US" b="1" i="1" kern="0">
                <a:solidFill>
                  <a:schemeClr val="bg2"/>
                </a:solidFill>
                <a:latin typeface="Century Gothic" panose="020B0502020202020204" pitchFamily="34" charset="0"/>
                <a:sym typeface="Arvo"/>
              </a:rPr>
              <a:t>No other community does this at this scale</a:t>
            </a:r>
          </a:p>
        </p:txBody>
      </p:sp>
      <p:sp>
        <p:nvSpPr>
          <p:cNvPr id="4" name="TextBox 3">
            <a:extLst>
              <a:ext uri="{FF2B5EF4-FFF2-40B4-BE49-F238E27FC236}">
                <a16:creationId xmlns:a16="http://schemas.microsoft.com/office/drawing/2014/main" id="{2FDA5ED9-B383-38B3-55DB-6BF69088AEC4}"/>
              </a:ext>
            </a:extLst>
          </p:cNvPr>
          <p:cNvSpPr txBox="1"/>
          <p:nvPr/>
        </p:nvSpPr>
        <p:spPr>
          <a:xfrm>
            <a:off x="1940459" y="2117739"/>
            <a:ext cx="1183867"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spcAft>
                <a:spcPts val="1200"/>
              </a:spcAft>
            </a:pPr>
            <a:r>
              <a:rPr lang="en-US" b="1" kern="0">
                <a:solidFill>
                  <a:schemeClr val="bg2"/>
                </a:solidFill>
                <a:latin typeface="Century Gothic" panose="020B0502020202020204" pitchFamily="34" charset="0"/>
                <a:sym typeface="Arvo"/>
              </a:rPr>
              <a:t>Sustaining Impact Grants</a:t>
            </a:r>
            <a:endParaRPr lang="en-US" i="1" kern="0">
              <a:solidFill>
                <a:schemeClr val="bg2"/>
              </a:solidFill>
              <a:latin typeface="Century Gothic" panose="020B0502020202020204" pitchFamily="34" charset="0"/>
              <a:sym typeface="Arvo"/>
            </a:endParaRPr>
          </a:p>
        </p:txBody>
      </p:sp>
      <p:grpSp>
        <p:nvGrpSpPr>
          <p:cNvPr id="10" name="Group 9">
            <a:extLst>
              <a:ext uri="{FF2B5EF4-FFF2-40B4-BE49-F238E27FC236}">
                <a16:creationId xmlns:a16="http://schemas.microsoft.com/office/drawing/2014/main" id="{40B0C383-7243-7437-FC7A-E1EF2FE809AC}"/>
              </a:ext>
            </a:extLst>
          </p:cNvPr>
          <p:cNvGrpSpPr/>
          <p:nvPr/>
        </p:nvGrpSpPr>
        <p:grpSpPr>
          <a:xfrm>
            <a:off x="378079" y="1853162"/>
            <a:ext cx="1463040" cy="1460500"/>
            <a:chOff x="9156700" y="-1031437"/>
            <a:chExt cx="1463040" cy="1460500"/>
          </a:xfrm>
        </p:grpSpPr>
        <p:sp>
          <p:nvSpPr>
            <p:cNvPr id="7" name="Oval 6">
              <a:extLst>
                <a:ext uri="{FF2B5EF4-FFF2-40B4-BE49-F238E27FC236}">
                  <a16:creationId xmlns:a16="http://schemas.microsoft.com/office/drawing/2014/main" id="{55EB5AE9-9F93-25DE-9587-6881430DC3CF}"/>
                </a:ext>
              </a:extLst>
            </p:cNvPr>
            <p:cNvSpPr/>
            <p:nvPr/>
          </p:nvSpPr>
          <p:spPr>
            <a:xfrm>
              <a:off x="9156700" y="-1031437"/>
              <a:ext cx="1463040" cy="1460500"/>
            </a:xfrm>
            <a:prstGeom prst="ellipse">
              <a:avLst/>
            </a:prstGeom>
            <a:noFill/>
            <a:ln w="889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9BD23F-4909-35F5-45A5-6367D05C0C14}"/>
                </a:ext>
              </a:extLst>
            </p:cNvPr>
            <p:cNvSpPr/>
            <p:nvPr/>
          </p:nvSpPr>
          <p:spPr>
            <a:xfrm>
              <a:off x="9316720" y="-871695"/>
              <a:ext cx="1143000" cy="1141016"/>
            </a:xfrm>
            <a:prstGeom prst="ellipse">
              <a:avLst/>
            </a:prstGeom>
            <a:noFill/>
            <a:ln w="889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D5D7D8C-3A06-4185-545A-B68EC72E408B}"/>
              </a:ext>
            </a:extLst>
          </p:cNvPr>
          <p:cNvSpPr txBox="1"/>
          <p:nvPr/>
        </p:nvSpPr>
        <p:spPr>
          <a:xfrm>
            <a:off x="292607" y="1840462"/>
            <a:ext cx="1634645" cy="1446550"/>
          </a:xfrm>
          <a:prstGeom prst="rect">
            <a:avLst/>
          </a:prstGeom>
          <a:noFill/>
        </p:spPr>
        <p:txBody>
          <a:bodyPr wrap="square" rtlCol="0">
            <a:spAutoFit/>
          </a:bodyPr>
          <a:lstStyle/>
          <a:p>
            <a:pPr algn="ctr"/>
            <a:r>
              <a:rPr lang="en-US" sz="8800" b="1">
                <a:solidFill>
                  <a:schemeClr val="bg1"/>
                </a:solidFill>
              </a:rPr>
              <a:t>48</a:t>
            </a:r>
          </a:p>
        </p:txBody>
      </p:sp>
      <p:pic>
        <p:nvPicPr>
          <p:cNvPr id="17" name="Picture 16">
            <a:extLst>
              <a:ext uri="{FF2B5EF4-FFF2-40B4-BE49-F238E27FC236}">
                <a16:creationId xmlns:a16="http://schemas.microsoft.com/office/drawing/2014/main" id="{E9668014-B0D2-C9C9-A678-3EC8FEA3E7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107030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 name="Picture 29" descr="A black and purple background with lines&#10;&#10;Description automatically generated">
            <a:extLst>
              <a:ext uri="{FF2B5EF4-FFF2-40B4-BE49-F238E27FC236}">
                <a16:creationId xmlns:a16="http://schemas.microsoft.com/office/drawing/2014/main" id="{751D2418-1FF1-C04D-6F5B-5C9E07C8AC6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pic>
        <p:nvPicPr>
          <p:cNvPr id="29" name="Picture 28" descr="A group of people walking in a city&#10;&#10;Description automatically generated">
            <a:extLst>
              <a:ext uri="{FF2B5EF4-FFF2-40B4-BE49-F238E27FC236}">
                <a16:creationId xmlns:a16="http://schemas.microsoft.com/office/drawing/2014/main" id="{58D3064B-9AE0-804B-F42F-927D8B73E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25" y="-905921"/>
            <a:ext cx="13114827" cy="5368335"/>
          </a:xfrm>
          <a:prstGeom prst="rect">
            <a:avLst/>
          </a:prstGeom>
        </p:spPr>
      </p:pic>
      <p:pic>
        <p:nvPicPr>
          <p:cNvPr id="3" name="Picture 2" descr="A red and blue pin with blue text&#10;&#10;Description automatically generated">
            <a:extLst>
              <a:ext uri="{FF2B5EF4-FFF2-40B4-BE49-F238E27FC236}">
                <a16:creationId xmlns:a16="http://schemas.microsoft.com/office/drawing/2014/main" id="{497AC4E7-3BF1-050E-BBAC-14EFDA9D6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98" y="1207859"/>
            <a:ext cx="4549612" cy="5368336"/>
          </a:xfrm>
          <a:prstGeom prst="rect">
            <a:avLst/>
          </a:prstGeom>
        </p:spPr>
      </p:pic>
      <p:sp>
        <p:nvSpPr>
          <p:cNvPr id="2" name="TextBox 1">
            <a:extLst>
              <a:ext uri="{FF2B5EF4-FFF2-40B4-BE49-F238E27FC236}">
                <a16:creationId xmlns:a16="http://schemas.microsoft.com/office/drawing/2014/main" id="{9A2269AE-5FDF-321B-B465-6F7D537D272D}"/>
              </a:ext>
            </a:extLst>
          </p:cNvPr>
          <p:cNvSpPr txBox="1"/>
          <p:nvPr/>
        </p:nvSpPr>
        <p:spPr>
          <a:xfrm>
            <a:off x="5947257" y="4703696"/>
            <a:ext cx="5658696" cy="1631216"/>
          </a:xfrm>
          <a:prstGeom prst="rect">
            <a:avLst/>
          </a:prstGeom>
          <a:noFill/>
        </p:spPr>
        <p:txBody>
          <a:bodyPr wrap="square" rtlCol="0">
            <a:spAutoFit/>
          </a:bodyPr>
          <a:lstStyle/>
          <a:p>
            <a:r>
              <a:rPr lang="en-US" sz="3600" b="1">
                <a:solidFill>
                  <a:schemeClr val="bg1"/>
                </a:solidFill>
              </a:rPr>
              <a:t>Company XYZ Kick-Off</a:t>
            </a:r>
          </a:p>
          <a:p>
            <a:endParaRPr lang="en-US" sz="3600" b="1">
              <a:solidFill>
                <a:schemeClr val="bg1"/>
              </a:solidFill>
            </a:endParaRPr>
          </a:p>
          <a:p>
            <a:r>
              <a:rPr lang="en-US" sz="2800">
                <a:solidFill>
                  <a:schemeClr val="bg1"/>
                </a:solidFill>
              </a:rPr>
              <a:t>Insert Date Here</a:t>
            </a:r>
            <a:endParaRPr 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07C4EC10-43EA-5BDE-EA55-A1009F6DF95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grpSp>
        <p:nvGrpSpPr>
          <p:cNvPr id="43" name="Group 42">
            <a:extLst>
              <a:ext uri="{FF2B5EF4-FFF2-40B4-BE49-F238E27FC236}">
                <a16:creationId xmlns:a16="http://schemas.microsoft.com/office/drawing/2014/main" id="{762182E5-B35B-352A-BED5-9CE1E963D731}"/>
              </a:ext>
            </a:extLst>
          </p:cNvPr>
          <p:cNvGrpSpPr/>
          <p:nvPr/>
        </p:nvGrpSpPr>
        <p:grpSpPr>
          <a:xfrm>
            <a:off x="3970351" y="5306962"/>
            <a:ext cx="812270" cy="810860"/>
            <a:chOff x="9156700" y="-1031437"/>
            <a:chExt cx="1463040" cy="1460500"/>
          </a:xfrm>
        </p:grpSpPr>
        <p:sp>
          <p:nvSpPr>
            <p:cNvPr id="44" name="Oval 43">
              <a:extLst>
                <a:ext uri="{FF2B5EF4-FFF2-40B4-BE49-F238E27FC236}">
                  <a16:creationId xmlns:a16="http://schemas.microsoft.com/office/drawing/2014/main" id="{305DC154-2C01-B674-2A99-536FDB091D74}"/>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17C48CE-EEA0-266A-FB4B-D63040317AD8}"/>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2C5AED00-14EF-08A3-E3FD-4948B0007803}"/>
              </a:ext>
            </a:extLst>
          </p:cNvPr>
          <p:cNvGrpSpPr/>
          <p:nvPr/>
        </p:nvGrpSpPr>
        <p:grpSpPr>
          <a:xfrm>
            <a:off x="3970351" y="2420621"/>
            <a:ext cx="812270" cy="810860"/>
            <a:chOff x="9156700" y="-1031437"/>
            <a:chExt cx="1463040" cy="1460500"/>
          </a:xfrm>
        </p:grpSpPr>
        <p:sp>
          <p:nvSpPr>
            <p:cNvPr id="64" name="Oval 63">
              <a:extLst>
                <a:ext uri="{FF2B5EF4-FFF2-40B4-BE49-F238E27FC236}">
                  <a16:creationId xmlns:a16="http://schemas.microsoft.com/office/drawing/2014/main" id="{6D1E8825-6950-E3E6-CF85-5E8997447EF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8B681F4-8A26-4A00-9DF7-AF1F7F49FFD2}"/>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76D6EEA-3854-71BC-92D3-6AA5A6F49931}"/>
              </a:ext>
            </a:extLst>
          </p:cNvPr>
          <p:cNvSpPr txBox="1"/>
          <p:nvPr/>
        </p:nvSpPr>
        <p:spPr>
          <a:xfrm>
            <a:off x="447372" y="253955"/>
            <a:ext cx="10265718" cy="1200329"/>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WIDENING</a:t>
            </a:r>
            <a:r>
              <a:rPr kumimoji="0" lang="en-US" sz="4400" b="1" i="0" u="none" strike="noStrike" kern="0" cap="none" spc="0" normalizeH="0" baseline="0" noProof="0">
                <a:ln>
                  <a:noFill/>
                </a:ln>
                <a:solidFill>
                  <a:srgbClr val="4C008E"/>
                </a:solidFill>
                <a:effectLst/>
                <a:uLnTx/>
                <a:uFillTx/>
                <a:latin typeface="Century Gothic" panose="020F0302020204030204"/>
                <a:ea typeface="+mn-ea"/>
                <a:cs typeface="+mn-cs"/>
              </a:rPr>
              <a:t> </a:t>
            </a:r>
            <a:r>
              <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rPr>
              <a:t>IMPACT</a:t>
            </a:r>
          </a:p>
          <a:p>
            <a:r>
              <a:rPr lang="en-US" sz="2800">
                <a:solidFill>
                  <a:schemeClr val="bg1"/>
                </a:solidFill>
              </a:rPr>
              <a:t>Grants to Organizations, Artists and Projects</a:t>
            </a:r>
          </a:p>
        </p:txBody>
      </p:sp>
      <p:sp>
        <p:nvSpPr>
          <p:cNvPr id="25" name="TextBox 24">
            <a:extLst>
              <a:ext uri="{FF2B5EF4-FFF2-40B4-BE49-F238E27FC236}">
                <a16:creationId xmlns:a16="http://schemas.microsoft.com/office/drawing/2014/main" id="{1A4816E3-A47B-D8BD-0375-D5CE7255B562}"/>
              </a:ext>
            </a:extLst>
          </p:cNvPr>
          <p:cNvSpPr txBox="1"/>
          <p:nvPr/>
        </p:nvSpPr>
        <p:spPr>
          <a:xfrm>
            <a:off x="1402731" y="5332697"/>
            <a:ext cx="1962887" cy="707886"/>
          </a:xfrm>
          <a:prstGeom prst="rect">
            <a:avLst/>
          </a:prstGeom>
          <a:noFill/>
        </p:spPr>
        <p:txBody>
          <a:bodyPr wrap="square" rtlCol="0">
            <a:spAutoFit/>
          </a:bodyPr>
          <a:lstStyle/>
          <a:p>
            <a:r>
              <a:rPr lang="en-US" sz="2000">
                <a:solidFill>
                  <a:schemeClr val="bg1"/>
                </a:solidFill>
              </a:rPr>
              <a:t>Black &amp; Brown Artist Program</a:t>
            </a:r>
          </a:p>
        </p:txBody>
      </p:sp>
      <p:sp>
        <p:nvSpPr>
          <p:cNvPr id="24" name="TextBox 23">
            <a:extLst>
              <a:ext uri="{FF2B5EF4-FFF2-40B4-BE49-F238E27FC236}">
                <a16:creationId xmlns:a16="http://schemas.microsoft.com/office/drawing/2014/main" id="{30C82675-DD41-E27F-3E2C-ED44F9A7C36A}"/>
              </a:ext>
            </a:extLst>
          </p:cNvPr>
          <p:cNvSpPr txBox="1"/>
          <p:nvPr/>
        </p:nvSpPr>
        <p:spPr>
          <a:xfrm>
            <a:off x="1402731" y="2473021"/>
            <a:ext cx="2329326" cy="1015663"/>
          </a:xfrm>
          <a:prstGeom prst="rect">
            <a:avLst/>
          </a:prstGeom>
          <a:noFill/>
        </p:spPr>
        <p:txBody>
          <a:bodyPr wrap="square" rtlCol="0">
            <a:spAutoFit/>
          </a:bodyPr>
          <a:lstStyle/>
          <a:p>
            <a:r>
              <a:rPr lang="en-US" sz="2000">
                <a:solidFill>
                  <a:schemeClr val="bg1"/>
                </a:solidFill>
              </a:rPr>
              <a:t>The Circle Grants for African American Arts</a:t>
            </a:r>
          </a:p>
        </p:txBody>
      </p:sp>
      <p:grpSp>
        <p:nvGrpSpPr>
          <p:cNvPr id="69" name="Group 68">
            <a:extLst>
              <a:ext uri="{FF2B5EF4-FFF2-40B4-BE49-F238E27FC236}">
                <a16:creationId xmlns:a16="http://schemas.microsoft.com/office/drawing/2014/main" id="{5558CCDE-079C-693F-70C0-FF9005F8834C}"/>
              </a:ext>
            </a:extLst>
          </p:cNvPr>
          <p:cNvGrpSpPr/>
          <p:nvPr/>
        </p:nvGrpSpPr>
        <p:grpSpPr>
          <a:xfrm>
            <a:off x="447372" y="3832335"/>
            <a:ext cx="2930962" cy="835765"/>
            <a:chOff x="3920265" y="3983832"/>
            <a:chExt cx="2930962" cy="835765"/>
          </a:xfrm>
        </p:grpSpPr>
        <p:grpSp>
          <p:nvGrpSpPr>
            <p:cNvPr id="58" name="Group 57">
              <a:extLst>
                <a:ext uri="{FF2B5EF4-FFF2-40B4-BE49-F238E27FC236}">
                  <a16:creationId xmlns:a16="http://schemas.microsoft.com/office/drawing/2014/main" id="{47E51E8A-4777-9A2D-D7FA-86F035B6EA99}"/>
                </a:ext>
              </a:extLst>
            </p:cNvPr>
            <p:cNvGrpSpPr/>
            <p:nvPr/>
          </p:nvGrpSpPr>
          <p:grpSpPr>
            <a:xfrm>
              <a:off x="3970351" y="4008737"/>
              <a:ext cx="812270" cy="810860"/>
              <a:chOff x="9156700" y="-1031437"/>
              <a:chExt cx="1463040" cy="1460500"/>
            </a:xfrm>
          </p:grpSpPr>
          <p:sp>
            <p:nvSpPr>
              <p:cNvPr id="59" name="Oval 58">
                <a:extLst>
                  <a:ext uri="{FF2B5EF4-FFF2-40B4-BE49-F238E27FC236}">
                    <a16:creationId xmlns:a16="http://schemas.microsoft.com/office/drawing/2014/main" id="{FEFA6AAC-6FFA-A0C5-570C-55112C036E7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B4A87DD-7FAC-3A49-D2D4-DC558256B4D4}"/>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40544A2F-92AA-9C7B-22C5-B25CD5B68620}"/>
                </a:ext>
              </a:extLst>
            </p:cNvPr>
            <p:cNvSpPr txBox="1"/>
            <p:nvPr/>
          </p:nvSpPr>
          <p:spPr>
            <a:xfrm>
              <a:off x="3920265" y="3983832"/>
              <a:ext cx="914607" cy="830997"/>
            </a:xfrm>
            <a:prstGeom prst="rect">
              <a:avLst/>
            </a:prstGeom>
            <a:noFill/>
          </p:spPr>
          <p:txBody>
            <a:bodyPr wrap="square" rtlCol="0">
              <a:spAutoFit/>
            </a:bodyPr>
            <a:lstStyle/>
            <a:p>
              <a:pPr algn="ctr"/>
              <a:r>
                <a:rPr lang="en-US" sz="4800" b="1">
                  <a:solidFill>
                    <a:schemeClr val="bg1"/>
                  </a:solidFill>
                </a:rPr>
                <a:t>36</a:t>
              </a:r>
            </a:p>
          </p:txBody>
        </p:sp>
        <p:sp>
          <p:nvSpPr>
            <p:cNvPr id="26" name="TextBox 25">
              <a:extLst>
                <a:ext uri="{FF2B5EF4-FFF2-40B4-BE49-F238E27FC236}">
                  <a16:creationId xmlns:a16="http://schemas.microsoft.com/office/drawing/2014/main" id="{AABE8EB6-FEC3-FE85-7651-1A598F5419A4}"/>
                </a:ext>
              </a:extLst>
            </p:cNvPr>
            <p:cNvSpPr txBox="1"/>
            <p:nvPr/>
          </p:nvSpPr>
          <p:spPr>
            <a:xfrm>
              <a:off x="4888340" y="3998066"/>
              <a:ext cx="1962887" cy="707886"/>
            </a:xfrm>
            <a:prstGeom prst="rect">
              <a:avLst/>
            </a:prstGeom>
            <a:noFill/>
          </p:spPr>
          <p:txBody>
            <a:bodyPr wrap="square" rtlCol="0">
              <a:spAutoFit/>
            </a:bodyPr>
            <a:lstStyle/>
            <a:p>
              <a:r>
                <a:rPr lang="en-US" sz="2000">
                  <a:solidFill>
                    <a:schemeClr val="bg1"/>
                  </a:solidFill>
                </a:rPr>
                <a:t>Catalyzing Impact Grants</a:t>
              </a:r>
            </a:p>
          </p:txBody>
        </p:sp>
      </p:grpSp>
      <p:grpSp>
        <p:nvGrpSpPr>
          <p:cNvPr id="67" name="Group 66">
            <a:extLst>
              <a:ext uri="{FF2B5EF4-FFF2-40B4-BE49-F238E27FC236}">
                <a16:creationId xmlns:a16="http://schemas.microsoft.com/office/drawing/2014/main" id="{FE9652A0-3143-6687-3CD0-C856219E7282}"/>
              </a:ext>
            </a:extLst>
          </p:cNvPr>
          <p:cNvGrpSpPr/>
          <p:nvPr/>
        </p:nvGrpSpPr>
        <p:grpSpPr>
          <a:xfrm>
            <a:off x="3919756" y="3826815"/>
            <a:ext cx="2941924" cy="833789"/>
            <a:chOff x="423694" y="3985808"/>
            <a:chExt cx="2941924" cy="833789"/>
          </a:xfrm>
        </p:grpSpPr>
        <p:grpSp>
          <p:nvGrpSpPr>
            <p:cNvPr id="46" name="Group 45">
              <a:extLst>
                <a:ext uri="{FF2B5EF4-FFF2-40B4-BE49-F238E27FC236}">
                  <a16:creationId xmlns:a16="http://schemas.microsoft.com/office/drawing/2014/main" id="{F5595DC9-6F6D-1B3F-220D-01BC6B437841}"/>
                </a:ext>
              </a:extLst>
            </p:cNvPr>
            <p:cNvGrpSpPr/>
            <p:nvPr/>
          </p:nvGrpSpPr>
          <p:grpSpPr>
            <a:xfrm>
              <a:off x="479847" y="4008737"/>
              <a:ext cx="812270" cy="810860"/>
              <a:chOff x="9156700" y="-1031437"/>
              <a:chExt cx="1463040" cy="1460500"/>
            </a:xfrm>
          </p:grpSpPr>
          <p:sp>
            <p:nvSpPr>
              <p:cNvPr id="47" name="Oval 46">
                <a:extLst>
                  <a:ext uri="{FF2B5EF4-FFF2-40B4-BE49-F238E27FC236}">
                    <a16:creationId xmlns:a16="http://schemas.microsoft.com/office/drawing/2014/main" id="{D0CEAEFD-77B4-3588-3207-FD09E979F44F}"/>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289ABC-5B2B-37BA-E549-6B21FB35B594}"/>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47AC07A-05E5-9F6F-D9A0-3A643E8DFFA8}"/>
                </a:ext>
              </a:extLst>
            </p:cNvPr>
            <p:cNvSpPr txBox="1"/>
            <p:nvPr/>
          </p:nvSpPr>
          <p:spPr>
            <a:xfrm>
              <a:off x="423694" y="3985808"/>
              <a:ext cx="914607" cy="830997"/>
            </a:xfrm>
            <a:prstGeom prst="rect">
              <a:avLst/>
            </a:prstGeom>
            <a:noFill/>
          </p:spPr>
          <p:txBody>
            <a:bodyPr wrap="square" rtlCol="0">
              <a:spAutoFit/>
            </a:bodyPr>
            <a:lstStyle/>
            <a:p>
              <a:pPr algn="ctr"/>
              <a:r>
                <a:rPr lang="en-US" sz="4800" b="1">
                  <a:solidFill>
                    <a:schemeClr val="bg1"/>
                  </a:solidFill>
                </a:rPr>
                <a:t>8</a:t>
              </a:r>
            </a:p>
          </p:txBody>
        </p:sp>
        <p:sp>
          <p:nvSpPr>
            <p:cNvPr id="31" name="TextBox 30">
              <a:extLst>
                <a:ext uri="{FF2B5EF4-FFF2-40B4-BE49-F238E27FC236}">
                  <a16:creationId xmlns:a16="http://schemas.microsoft.com/office/drawing/2014/main" id="{13D5B53D-C646-5C13-1E55-62B71AF1E2E7}"/>
                </a:ext>
              </a:extLst>
            </p:cNvPr>
            <p:cNvSpPr txBox="1"/>
            <p:nvPr/>
          </p:nvSpPr>
          <p:spPr>
            <a:xfrm>
              <a:off x="1402731" y="4059318"/>
              <a:ext cx="1962887" cy="707886"/>
            </a:xfrm>
            <a:prstGeom prst="rect">
              <a:avLst/>
            </a:prstGeom>
            <a:noFill/>
          </p:spPr>
          <p:txBody>
            <a:bodyPr wrap="square" rtlCol="0">
              <a:spAutoFit/>
            </a:bodyPr>
            <a:lstStyle/>
            <a:p>
              <a:r>
                <a:rPr lang="en-US" sz="2000">
                  <a:solidFill>
                    <a:schemeClr val="bg1"/>
                  </a:solidFill>
                </a:rPr>
                <a:t>ArtsWave YP Grants</a:t>
              </a:r>
            </a:p>
          </p:txBody>
        </p:sp>
      </p:grpSp>
      <p:sp>
        <p:nvSpPr>
          <p:cNvPr id="23" name="TextBox 22">
            <a:extLst>
              <a:ext uri="{FF2B5EF4-FFF2-40B4-BE49-F238E27FC236}">
                <a16:creationId xmlns:a16="http://schemas.microsoft.com/office/drawing/2014/main" id="{57BF1F6A-93FC-41E6-C62A-D26BF4F95B23}"/>
              </a:ext>
            </a:extLst>
          </p:cNvPr>
          <p:cNvSpPr txBox="1"/>
          <p:nvPr/>
        </p:nvSpPr>
        <p:spPr>
          <a:xfrm>
            <a:off x="3928043" y="2404313"/>
            <a:ext cx="914607" cy="830997"/>
          </a:xfrm>
          <a:prstGeom prst="rect">
            <a:avLst/>
          </a:prstGeom>
          <a:noFill/>
        </p:spPr>
        <p:txBody>
          <a:bodyPr wrap="square" rtlCol="0">
            <a:spAutoFit/>
          </a:bodyPr>
          <a:lstStyle/>
          <a:p>
            <a:pPr algn="ctr"/>
            <a:r>
              <a:rPr lang="en-US" sz="4800" b="1">
                <a:solidFill>
                  <a:schemeClr val="bg1"/>
                </a:solidFill>
              </a:rPr>
              <a:t>7</a:t>
            </a:r>
          </a:p>
        </p:txBody>
      </p:sp>
      <p:sp>
        <p:nvSpPr>
          <p:cNvPr id="33" name="TextBox 32">
            <a:extLst>
              <a:ext uri="{FF2B5EF4-FFF2-40B4-BE49-F238E27FC236}">
                <a16:creationId xmlns:a16="http://schemas.microsoft.com/office/drawing/2014/main" id="{4BAE5385-3BE2-9149-F3BA-F66C125291B4}"/>
              </a:ext>
            </a:extLst>
          </p:cNvPr>
          <p:cNvSpPr txBox="1"/>
          <p:nvPr/>
        </p:nvSpPr>
        <p:spPr>
          <a:xfrm>
            <a:off x="4888340" y="2487348"/>
            <a:ext cx="1962887" cy="707886"/>
          </a:xfrm>
          <a:prstGeom prst="rect">
            <a:avLst/>
          </a:prstGeom>
          <a:noFill/>
        </p:spPr>
        <p:txBody>
          <a:bodyPr wrap="square" rtlCol="0">
            <a:spAutoFit/>
          </a:bodyPr>
          <a:lstStyle/>
          <a:p>
            <a:r>
              <a:rPr lang="en-US" sz="2000">
                <a:solidFill>
                  <a:schemeClr val="bg1"/>
                </a:solidFill>
              </a:rPr>
              <a:t>ArtsWave Pride Grants</a:t>
            </a:r>
          </a:p>
        </p:txBody>
      </p:sp>
      <p:sp>
        <p:nvSpPr>
          <p:cNvPr id="37" name="TextBox 36">
            <a:extLst>
              <a:ext uri="{FF2B5EF4-FFF2-40B4-BE49-F238E27FC236}">
                <a16:creationId xmlns:a16="http://schemas.microsoft.com/office/drawing/2014/main" id="{AF1EA52E-ED50-4CC0-9C7A-B7D3FAB4DEDD}"/>
              </a:ext>
            </a:extLst>
          </p:cNvPr>
          <p:cNvSpPr txBox="1"/>
          <p:nvPr/>
        </p:nvSpPr>
        <p:spPr>
          <a:xfrm>
            <a:off x="3911697" y="5286824"/>
            <a:ext cx="914607" cy="830997"/>
          </a:xfrm>
          <a:prstGeom prst="rect">
            <a:avLst/>
          </a:prstGeom>
          <a:noFill/>
        </p:spPr>
        <p:txBody>
          <a:bodyPr wrap="square" rtlCol="0">
            <a:spAutoFit/>
          </a:bodyPr>
          <a:lstStyle/>
          <a:p>
            <a:pPr algn="ctr"/>
            <a:r>
              <a:rPr lang="en-US" sz="4800" b="1">
                <a:solidFill>
                  <a:schemeClr val="bg1"/>
                </a:solidFill>
              </a:rPr>
              <a:t>36</a:t>
            </a:r>
          </a:p>
        </p:txBody>
      </p:sp>
      <p:sp>
        <p:nvSpPr>
          <p:cNvPr id="39" name="TextBox 38">
            <a:extLst>
              <a:ext uri="{FF2B5EF4-FFF2-40B4-BE49-F238E27FC236}">
                <a16:creationId xmlns:a16="http://schemas.microsoft.com/office/drawing/2014/main" id="{B1BDFE2A-C25A-0A2A-0B9B-B7FED83E4E47}"/>
              </a:ext>
            </a:extLst>
          </p:cNvPr>
          <p:cNvSpPr txBox="1"/>
          <p:nvPr/>
        </p:nvSpPr>
        <p:spPr>
          <a:xfrm>
            <a:off x="4888339" y="5369859"/>
            <a:ext cx="2895891" cy="1323439"/>
          </a:xfrm>
          <a:prstGeom prst="rect">
            <a:avLst/>
          </a:prstGeom>
          <a:noFill/>
        </p:spPr>
        <p:txBody>
          <a:bodyPr wrap="square" rtlCol="0">
            <a:spAutoFit/>
          </a:bodyPr>
          <a:lstStyle/>
          <a:p>
            <a:r>
              <a:rPr lang="en-US" sz="2000">
                <a:solidFill>
                  <a:schemeClr val="bg1"/>
                </a:solidFill>
              </a:rPr>
              <a:t>Strategic Partnership, Sponsorship and Local Illuminations Grants</a:t>
            </a:r>
          </a:p>
        </p:txBody>
      </p:sp>
      <p:pic>
        <p:nvPicPr>
          <p:cNvPr id="2" name="Picture 1">
            <a:extLst>
              <a:ext uri="{FF2B5EF4-FFF2-40B4-BE49-F238E27FC236}">
                <a16:creationId xmlns:a16="http://schemas.microsoft.com/office/drawing/2014/main" id="{6F0C06E2-3577-954A-F4D7-D1D9B539BA58}"/>
              </a:ext>
            </a:extLst>
          </p:cNvPr>
          <p:cNvPicPr>
            <a:picLocks noChangeAspect="1"/>
          </p:cNvPicPr>
          <p:nvPr/>
        </p:nvPicPr>
        <p:blipFill rotWithShape="1">
          <a:blip r:embed="rId4">
            <a:extLst>
              <a:ext uri="{28A0092B-C50C-407E-A947-70E740481C1C}">
                <a14:useLocalDpi xmlns:a14="http://schemas.microsoft.com/office/drawing/2010/main" val="0"/>
              </a:ext>
            </a:extLst>
          </a:blip>
          <a:srcRect l="6850" t="10208" r="25765"/>
          <a:stretch/>
        </p:blipFill>
        <p:spPr>
          <a:xfrm flipH="1">
            <a:off x="7755425" y="1500564"/>
            <a:ext cx="4236554" cy="4234058"/>
          </a:xfrm>
          <a:prstGeom prst="ellipse">
            <a:avLst/>
          </a:prstGeom>
          <a:effectLst/>
        </p:spPr>
      </p:pic>
      <p:grpSp>
        <p:nvGrpSpPr>
          <p:cNvPr id="5" name="Group 4">
            <a:extLst>
              <a:ext uri="{FF2B5EF4-FFF2-40B4-BE49-F238E27FC236}">
                <a16:creationId xmlns:a16="http://schemas.microsoft.com/office/drawing/2014/main" id="{3B68D964-BED7-4EE6-85AA-90B384828F9C}"/>
              </a:ext>
            </a:extLst>
          </p:cNvPr>
          <p:cNvGrpSpPr/>
          <p:nvPr/>
        </p:nvGrpSpPr>
        <p:grpSpPr>
          <a:xfrm>
            <a:off x="7795688" y="4164921"/>
            <a:ext cx="2193399" cy="2201803"/>
            <a:chOff x="6042527" y="4545348"/>
            <a:chExt cx="2193399" cy="2201803"/>
          </a:xfrm>
        </p:grpSpPr>
        <p:sp>
          <p:nvSpPr>
            <p:cNvPr id="6" name="Oval 5">
              <a:extLst>
                <a:ext uri="{FF2B5EF4-FFF2-40B4-BE49-F238E27FC236}">
                  <a16:creationId xmlns:a16="http://schemas.microsoft.com/office/drawing/2014/main" id="{0BE5D59E-890C-AF3C-04E6-12CFEA8F599E}"/>
                </a:ext>
              </a:extLst>
            </p:cNvPr>
            <p:cNvSpPr/>
            <p:nvPr/>
          </p:nvSpPr>
          <p:spPr>
            <a:xfrm>
              <a:off x="6217394" y="4792303"/>
              <a:ext cx="1828800" cy="18288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a:extLst>
                <a:ext uri="{FF2B5EF4-FFF2-40B4-BE49-F238E27FC236}">
                  <a16:creationId xmlns:a16="http://schemas.microsoft.com/office/drawing/2014/main" id="{5CE2CFCB-3135-B635-506B-FA25CA678D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2527" y="4545348"/>
              <a:ext cx="2193399" cy="2201803"/>
            </a:xfrm>
            <a:prstGeom prst="rect">
              <a:avLst/>
            </a:prstGeom>
            <a:ln w="12700">
              <a:miter lim="400000"/>
            </a:ln>
          </p:spPr>
        </p:pic>
        <p:pic>
          <p:nvPicPr>
            <p:cNvPr id="8" name="Picture 7" descr="A purple and white pin with a white circle and a blue cross&#10;&#10;Description automatically generated">
              <a:extLst>
                <a:ext uri="{FF2B5EF4-FFF2-40B4-BE49-F238E27FC236}">
                  <a16:creationId xmlns:a16="http://schemas.microsoft.com/office/drawing/2014/main" id="{D8D2CACF-FA75-A6B5-8BA1-D51EF118E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838" y="4894383"/>
              <a:ext cx="1158775" cy="1593316"/>
            </a:xfrm>
            <a:prstGeom prst="rect">
              <a:avLst/>
            </a:prstGeom>
          </p:spPr>
        </p:pic>
      </p:grpSp>
      <p:grpSp>
        <p:nvGrpSpPr>
          <p:cNvPr id="9" name="Group 8">
            <a:extLst>
              <a:ext uri="{FF2B5EF4-FFF2-40B4-BE49-F238E27FC236}">
                <a16:creationId xmlns:a16="http://schemas.microsoft.com/office/drawing/2014/main" id="{5403C1AE-27DE-922C-D400-EA647FB1BCCA}"/>
              </a:ext>
            </a:extLst>
          </p:cNvPr>
          <p:cNvGrpSpPr/>
          <p:nvPr/>
        </p:nvGrpSpPr>
        <p:grpSpPr>
          <a:xfrm>
            <a:off x="479847" y="2420621"/>
            <a:ext cx="812270" cy="810860"/>
            <a:chOff x="9156700" y="-1031437"/>
            <a:chExt cx="1463040" cy="1460500"/>
          </a:xfrm>
        </p:grpSpPr>
        <p:sp>
          <p:nvSpPr>
            <p:cNvPr id="12" name="Oval 11">
              <a:extLst>
                <a:ext uri="{FF2B5EF4-FFF2-40B4-BE49-F238E27FC236}">
                  <a16:creationId xmlns:a16="http://schemas.microsoft.com/office/drawing/2014/main" id="{D6CEA3B7-A09E-55CB-F6A5-BC0C610505C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122830-FF53-9059-32B4-CD8B8DFEEA02}"/>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81212E8-015F-F309-2EB7-CDBFA19FAF34}"/>
              </a:ext>
            </a:extLst>
          </p:cNvPr>
          <p:cNvSpPr txBox="1"/>
          <p:nvPr/>
        </p:nvSpPr>
        <p:spPr>
          <a:xfrm>
            <a:off x="422964" y="2401637"/>
            <a:ext cx="914607" cy="830997"/>
          </a:xfrm>
          <a:prstGeom prst="rect">
            <a:avLst/>
          </a:prstGeom>
          <a:noFill/>
        </p:spPr>
        <p:txBody>
          <a:bodyPr wrap="square" rtlCol="0">
            <a:spAutoFit/>
          </a:bodyPr>
          <a:lstStyle/>
          <a:p>
            <a:pPr algn="ctr"/>
            <a:r>
              <a:rPr lang="en-US" sz="4800" b="1">
                <a:solidFill>
                  <a:schemeClr val="bg1"/>
                </a:solidFill>
              </a:rPr>
              <a:t>8</a:t>
            </a:r>
          </a:p>
        </p:txBody>
      </p:sp>
      <p:grpSp>
        <p:nvGrpSpPr>
          <p:cNvPr id="49" name="Group 48">
            <a:extLst>
              <a:ext uri="{FF2B5EF4-FFF2-40B4-BE49-F238E27FC236}">
                <a16:creationId xmlns:a16="http://schemas.microsoft.com/office/drawing/2014/main" id="{0624AF77-3590-1583-0D8B-1AEEBB66F645}"/>
              </a:ext>
            </a:extLst>
          </p:cNvPr>
          <p:cNvGrpSpPr/>
          <p:nvPr/>
        </p:nvGrpSpPr>
        <p:grpSpPr>
          <a:xfrm>
            <a:off x="479847" y="5306962"/>
            <a:ext cx="812270" cy="810860"/>
            <a:chOff x="9156700" y="-1031437"/>
            <a:chExt cx="1463040" cy="1460500"/>
          </a:xfrm>
        </p:grpSpPr>
        <p:sp>
          <p:nvSpPr>
            <p:cNvPr id="50" name="Oval 49">
              <a:extLst>
                <a:ext uri="{FF2B5EF4-FFF2-40B4-BE49-F238E27FC236}">
                  <a16:creationId xmlns:a16="http://schemas.microsoft.com/office/drawing/2014/main" id="{48B0E85A-043B-1BE7-9869-1846CC871D6C}"/>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CA86D8C-B23D-364B-70D0-52A329A6B1D3}"/>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62117AAC-A1D9-5E72-2588-E5CDDBC78849}"/>
              </a:ext>
            </a:extLst>
          </p:cNvPr>
          <p:cNvSpPr txBox="1"/>
          <p:nvPr/>
        </p:nvSpPr>
        <p:spPr>
          <a:xfrm>
            <a:off x="387013" y="5280363"/>
            <a:ext cx="914607" cy="830997"/>
          </a:xfrm>
          <a:prstGeom prst="rect">
            <a:avLst/>
          </a:prstGeom>
          <a:noFill/>
        </p:spPr>
        <p:txBody>
          <a:bodyPr wrap="square" rtlCol="0">
            <a:spAutoFit/>
          </a:bodyPr>
          <a:lstStyle/>
          <a:p>
            <a:pPr algn="ctr"/>
            <a:r>
              <a:rPr lang="en-US" sz="4800" b="1">
                <a:solidFill>
                  <a:schemeClr val="bg1"/>
                </a:solidFill>
              </a:rPr>
              <a:t>18</a:t>
            </a:r>
          </a:p>
        </p:txBody>
      </p:sp>
      <p:pic>
        <p:nvPicPr>
          <p:cNvPr id="70" name="Picture 69">
            <a:extLst>
              <a:ext uri="{FF2B5EF4-FFF2-40B4-BE49-F238E27FC236}">
                <a16:creationId xmlns:a16="http://schemas.microsoft.com/office/drawing/2014/main" id="{55D03C8B-6E44-19BD-9E4D-B6B38C6A5595}"/>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4173957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2" name="Picture 1" descr="A black and white map&#10;&#10;Description automatically generated">
            <a:extLst>
              <a:ext uri="{FF2B5EF4-FFF2-40B4-BE49-F238E27FC236}">
                <a16:creationId xmlns:a16="http://schemas.microsoft.com/office/drawing/2014/main" id="{7D4C8315-3202-E7D3-0671-916F3F41A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15" name="TextBox 14">
            <a:extLst>
              <a:ext uri="{FF2B5EF4-FFF2-40B4-BE49-F238E27FC236}">
                <a16:creationId xmlns:a16="http://schemas.microsoft.com/office/drawing/2014/main" id="{BD691FA2-DCAC-7D10-18AA-7E0A4E844B46}"/>
              </a:ext>
            </a:extLst>
          </p:cNvPr>
          <p:cNvSpPr txBox="1"/>
          <p:nvPr/>
        </p:nvSpPr>
        <p:spPr>
          <a:xfrm>
            <a:off x="338782" y="503336"/>
            <a:ext cx="11271300" cy="1200329"/>
          </a:xfrm>
          <a:prstGeom prst="rect">
            <a:avLst/>
          </a:prstGeom>
          <a:noFill/>
        </p:spPr>
        <p:txBody>
          <a:bodyPr wrap="square" rtlCol="0">
            <a:spAutoFit/>
          </a:bodyPr>
          <a:lstStyle/>
          <a:p>
            <a:r>
              <a:rPr lang="en-US" sz="4400" b="1">
                <a:ln>
                  <a:solidFill>
                    <a:schemeClr val="accent2"/>
                  </a:solidFill>
                </a:ln>
                <a:solidFill>
                  <a:schemeClr val="accent2"/>
                </a:solidFill>
              </a:rPr>
              <a:t>A STRONGER REGION FOR </a:t>
            </a:r>
            <a:r>
              <a:rPr lang="en-US" sz="4400" b="1">
                <a:ln>
                  <a:solidFill>
                    <a:schemeClr val="accent4"/>
                  </a:solidFill>
                </a:ln>
                <a:solidFill>
                  <a:schemeClr val="accent4"/>
                </a:solidFill>
              </a:rPr>
              <a:t>ALL</a:t>
            </a:r>
          </a:p>
          <a:p>
            <a:r>
              <a:rPr lang="en-US" sz="2800">
                <a:solidFill>
                  <a:schemeClr val="accent2"/>
                </a:solidFill>
              </a:rPr>
              <a:t>What the journey looks like</a:t>
            </a:r>
          </a:p>
        </p:txBody>
      </p:sp>
      <p:sp>
        <p:nvSpPr>
          <p:cNvPr id="20" name="HEADLINE">
            <a:extLst>
              <a:ext uri="{FF2B5EF4-FFF2-40B4-BE49-F238E27FC236}">
                <a16:creationId xmlns:a16="http://schemas.microsoft.com/office/drawing/2014/main" id="{34FE1C9D-1294-8028-0FF1-917A0A632F9F}"/>
              </a:ext>
            </a:extLst>
          </p:cNvPr>
          <p:cNvSpPr txBox="1"/>
          <p:nvPr/>
        </p:nvSpPr>
        <p:spPr>
          <a:xfrm>
            <a:off x="3483029" y="1969975"/>
            <a:ext cx="3549424" cy="149754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b="0" spc="150" baseline="0">
                <a:solidFill>
                  <a:schemeClr val="tx1"/>
                </a:solidFill>
              </a:rPr>
              <a:t>Building the region’s </a:t>
            </a:r>
            <a:r>
              <a:rPr lang="en-US" sz="1800" spc="150" baseline="0">
                <a:solidFill>
                  <a:schemeClr val="tx1"/>
                </a:solidFill>
              </a:rPr>
              <a:t>largest funding mechanisms </a:t>
            </a:r>
            <a:r>
              <a:rPr lang="en-US" sz="1800" b="0" spc="150" baseline="0">
                <a:solidFill>
                  <a:schemeClr val="tx1"/>
                </a:solidFill>
              </a:rPr>
              <a:t>for Black and Brown artists.</a:t>
            </a:r>
          </a:p>
        </p:txBody>
      </p:sp>
      <p:sp>
        <p:nvSpPr>
          <p:cNvPr id="21" name="HEADLINE">
            <a:extLst>
              <a:ext uri="{FF2B5EF4-FFF2-40B4-BE49-F238E27FC236}">
                <a16:creationId xmlns:a16="http://schemas.microsoft.com/office/drawing/2014/main" id="{837273D9-AD19-9928-5408-C8FD679354B2}"/>
              </a:ext>
            </a:extLst>
          </p:cNvPr>
          <p:cNvSpPr txBox="1"/>
          <p:nvPr/>
        </p:nvSpPr>
        <p:spPr>
          <a:xfrm>
            <a:off x="3476860" y="3344407"/>
            <a:ext cx="3451079" cy="794670"/>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spc="150" baseline="0">
                <a:solidFill>
                  <a:schemeClr val="tx1"/>
                </a:solidFill>
              </a:rPr>
              <a:t>Showcasing new works </a:t>
            </a:r>
            <a:r>
              <a:rPr lang="en-US" sz="1800" b="0" spc="150" baseline="0">
                <a:solidFill>
                  <a:schemeClr val="tx1"/>
                </a:solidFill>
              </a:rPr>
              <a:t>by Black and Brown artists each summer.</a:t>
            </a:r>
          </a:p>
        </p:txBody>
      </p:sp>
      <p:sp>
        <p:nvSpPr>
          <p:cNvPr id="22" name="HEADLINE">
            <a:extLst>
              <a:ext uri="{FF2B5EF4-FFF2-40B4-BE49-F238E27FC236}">
                <a16:creationId xmlns:a16="http://schemas.microsoft.com/office/drawing/2014/main" id="{BD20B381-032A-4922-519F-31FBA479938E}"/>
              </a:ext>
            </a:extLst>
          </p:cNvPr>
          <p:cNvSpPr txBox="1"/>
          <p:nvPr/>
        </p:nvSpPr>
        <p:spPr>
          <a:xfrm>
            <a:off x="3483029" y="4455909"/>
            <a:ext cx="3748352" cy="149754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b="0" spc="150" baseline="0">
                <a:solidFill>
                  <a:schemeClr val="tx1"/>
                </a:solidFill>
              </a:rPr>
              <a:t>Growing </a:t>
            </a:r>
            <a:r>
              <a:rPr lang="en-US" sz="1800" spc="150" baseline="0">
                <a:solidFill>
                  <a:schemeClr val="tx1"/>
                </a:solidFill>
              </a:rPr>
              <a:t>culturally curious audiences </a:t>
            </a:r>
            <a:r>
              <a:rPr lang="en-US" sz="1800" b="0" spc="150" baseline="0">
                <a:solidFill>
                  <a:schemeClr val="tx1"/>
                </a:solidFill>
              </a:rPr>
              <a:t>through </a:t>
            </a:r>
            <a:r>
              <a:rPr lang="en-US" sz="1800" b="0" i="1" spc="150" baseline="0">
                <a:solidFill>
                  <a:schemeClr val="tx1"/>
                </a:solidFill>
              </a:rPr>
              <a:t>Flow</a:t>
            </a:r>
            <a:r>
              <a:rPr lang="en-US" sz="1800" b="0" spc="150" baseline="0">
                <a:solidFill>
                  <a:schemeClr val="tx1"/>
                </a:solidFill>
              </a:rPr>
              <a:t>.</a:t>
            </a:r>
          </a:p>
        </p:txBody>
      </p:sp>
      <p:sp>
        <p:nvSpPr>
          <p:cNvPr id="23" name="HEADLINE">
            <a:extLst>
              <a:ext uri="{FF2B5EF4-FFF2-40B4-BE49-F238E27FC236}">
                <a16:creationId xmlns:a16="http://schemas.microsoft.com/office/drawing/2014/main" id="{049DD8CC-7CD1-799D-83E0-3D6660E2FBAA}"/>
              </a:ext>
            </a:extLst>
          </p:cNvPr>
          <p:cNvSpPr txBox="1"/>
          <p:nvPr/>
        </p:nvSpPr>
        <p:spPr>
          <a:xfrm>
            <a:off x="8033208" y="1824594"/>
            <a:ext cx="3626429" cy="1076897"/>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b="0" spc="150" baseline="0">
                <a:solidFill>
                  <a:schemeClr val="tx1"/>
                </a:solidFill>
              </a:rPr>
              <a:t>Calling on 48 of the region’s largest arts organizations to </a:t>
            </a:r>
            <a:r>
              <a:rPr lang="en-US" sz="1800" spc="150" baseline="0">
                <a:solidFill>
                  <a:schemeClr val="tx1"/>
                </a:solidFill>
              </a:rPr>
              <a:t>develop and track DEIA plans</a:t>
            </a:r>
            <a:r>
              <a:rPr lang="en-US" sz="1800" b="0" spc="150" baseline="0">
                <a:solidFill>
                  <a:schemeClr val="tx1"/>
                </a:solidFill>
              </a:rPr>
              <a:t>.</a:t>
            </a:r>
          </a:p>
        </p:txBody>
      </p:sp>
      <p:sp>
        <p:nvSpPr>
          <p:cNvPr id="24" name="HEADLINE">
            <a:extLst>
              <a:ext uri="{FF2B5EF4-FFF2-40B4-BE49-F238E27FC236}">
                <a16:creationId xmlns:a16="http://schemas.microsoft.com/office/drawing/2014/main" id="{B3341951-6551-7F43-671B-FCACCD09D0C5}"/>
              </a:ext>
            </a:extLst>
          </p:cNvPr>
          <p:cNvSpPr txBox="1"/>
          <p:nvPr/>
        </p:nvSpPr>
        <p:spPr>
          <a:xfrm>
            <a:off x="3403942" y="5491818"/>
            <a:ext cx="3936595" cy="149754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b="0" spc="150" baseline="0">
                <a:solidFill>
                  <a:schemeClr val="tx1"/>
                </a:solidFill>
              </a:rPr>
              <a:t>Providing ongoing </a:t>
            </a:r>
            <a:r>
              <a:rPr lang="en-US" sz="1800" spc="150" baseline="0">
                <a:solidFill>
                  <a:schemeClr val="tx1"/>
                </a:solidFill>
              </a:rPr>
              <a:t>professional development </a:t>
            </a:r>
            <a:r>
              <a:rPr lang="en-US" sz="1800" b="0" spc="150" baseline="0">
                <a:solidFill>
                  <a:schemeClr val="tx1"/>
                </a:solidFill>
              </a:rPr>
              <a:t>and DEIA training for the sector.</a:t>
            </a:r>
          </a:p>
        </p:txBody>
      </p:sp>
      <p:sp>
        <p:nvSpPr>
          <p:cNvPr id="25" name="HEADLINE">
            <a:extLst>
              <a:ext uri="{FF2B5EF4-FFF2-40B4-BE49-F238E27FC236}">
                <a16:creationId xmlns:a16="http://schemas.microsoft.com/office/drawing/2014/main" id="{C9624890-10AB-CE1D-1665-242C271BB43C}"/>
              </a:ext>
            </a:extLst>
          </p:cNvPr>
          <p:cNvSpPr txBox="1"/>
          <p:nvPr/>
        </p:nvSpPr>
        <p:spPr>
          <a:xfrm>
            <a:off x="7978817" y="4322476"/>
            <a:ext cx="3936595" cy="914400"/>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b="0" spc="150" baseline="0">
                <a:solidFill>
                  <a:schemeClr val="tx1"/>
                </a:solidFill>
              </a:rPr>
              <a:t>Offering </a:t>
            </a:r>
            <a:r>
              <a:rPr lang="en-US" sz="1800" spc="150" baseline="0">
                <a:solidFill>
                  <a:schemeClr val="tx1"/>
                </a:solidFill>
              </a:rPr>
              <a:t>board training </a:t>
            </a:r>
            <a:r>
              <a:rPr lang="en-US" sz="1800" b="0" spc="150" baseline="0">
                <a:solidFill>
                  <a:schemeClr val="tx1"/>
                </a:solidFill>
              </a:rPr>
              <a:t>and matching through Boardway Bound.</a:t>
            </a:r>
          </a:p>
        </p:txBody>
      </p:sp>
      <p:sp>
        <p:nvSpPr>
          <p:cNvPr id="26" name="HEADLINE">
            <a:extLst>
              <a:ext uri="{FF2B5EF4-FFF2-40B4-BE49-F238E27FC236}">
                <a16:creationId xmlns:a16="http://schemas.microsoft.com/office/drawing/2014/main" id="{BB137D11-E283-A173-4F8C-09978A111A6E}"/>
              </a:ext>
            </a:extLst>
          </p:cNvPr>
          <p:cNvSpPr txBox="1"/>
          <p:nvPr/>
        </p:nvSpPr>
        <p:spPr>
          <a:xfrm>
            <a:off x="8031980" y="3272415"/>
            <a:ext cx="3848082" cy="149754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1800" spc="150" baseline="0">
                <a:solidFill>
                  <a:schemeClr val="tx1"/>
                </a:solidFill>
              </a:rPr>
              <a:t>Convening</a:t>
            </a:r>
            <a:r>
              <a:rPr lang="en-US" sz="1800" b="0" spc="150" baseline="0">
                <a:solidFill>
                  <a:schemeClr val="tx1"/>
                </a:solidFill>
              </a:rPr>
              <a:t> arts professionals of color to create supportive new networks.</a:t>
            </a:r>
          </a:p>
        </p:txBody>
      </p:sp>
      <p:cxnSp>
        <p:nvCxnSpPr>
          <p:cNvPr id="42" name="Straight Connector 41">
            <a:extLst>
              <a:ext uri="{FF2B5EF4-FFF2-40B4-BE49-F238E27FC236}">
                <a16:creationId xmlns:a16="http://schemas.microsoft.com/office/drawing/2014/main" id="{F0AE8E4A-8E8F-D6A2-73EA-99F918D5F14B}"/>
              </a:ext>
            </a:extLst>
          </p:cNvPr>
          <p:cNvCxnSpPr>
            <a:cxnSpLocks/>
          </p:cNvCxnSpPr>
          <p:nvPr/>
        </p:nvCxnSpPr>
        <p:spPr>
          <a:xfrm>
            <a:off x="3100614" y="2327441"/>
            <a:ext cx="0" cy="393382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7" name="Arc 46">
            <a:extLst>
              <a:ext uri="{FF2B5EF4-FFF2-40B4-BE49-F238E27FC236}">
                <a16:creationId xmlns:a16="http://schemas.microsoft.com/office/drawing/2014/main" id="{9807A938-409D-0D40-4D79-76A64CB2EC65}"/>
              </a:ext>
            </a:extLst>
          </p:cNvPr>
          <p:cNvSpPr/>
          <p:nvPr/>
        </p:nvSpPr>
        <p:spPr>
          <a:xfrm rot="10800000">
            <a:off x="3100614" y="5783391"/>
            <a:ext cx="914400" cy="914400"/>
          </a:xfrm>
          <a:prstGeom prst="arc">
            <a:avLst>
              <a:gd name="adj1" fmla="val 16200000"/>
              <a:gd name="adj2" fmla="val 21440574"/>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48" name="Straight Connector 47">
            <a:extLst>
              <a:ext uri="{FF2B5EF4-FFF2-40B4-BE49-F238E27FC236}">
                <a16:creationId xmlns:a16="http://schemas.microsoft.com/office/drawing/2014/main" id="{0AA1B415-19A8-014F-D283-42EF6DC82C08}"/>
              </a:ext>
            </a:extLst>
          </p:cNvPr>
          <p:cNvCxnSpPr>
            <a:cxnSpLocks/>
            <a:stCxn id="52" idx="2"/>
          </p:cNvCxnSpPr>
          <p:nvPr/>
        </p:nvCxnSpPr>
        <p:spPr>
          <a:xfrm flipH="1" flipV="1">
            <a:off x="3557814" y="6697792"/>
            <a:ext cx="3654802" cy="2018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Arc 51">
            <a:extLst>
              <a:ext uri="{FF2B5EF4-FFF2-40B4-BE49-F238E27FC236}">
                <a16:creationId xmlns:a16="http://schemas.microsoft.com/office/drawing/2014/main" id="{8F26FC41-9879-3BBC-7FB8-A11273AC5D96}"/>
              </a:ext>
            </a:extLst>
          </p:cNvPr>
          <p:cNvSpPr/>
          <p:nvPr/>
        </p:nvSpPr>
        <p:spPr>
          <a:xfrm rot="5400000">
            <a:off x="6734221" y="5804066"/>
            <a:ext cx="914400" cy="914400"/>
          </a:xfrm>
          <a:prstGeom prst="arc">
            <a:avLst>
              <a:gd name="adj1" fmla="val 16200000"/>
              <a:gd name="adj2" fmla="val 21440574"/>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55" name="Straight Connector 54">
            <a:extLst>
              <a:ext uri="{FF2B5EF4-FFF2-40B4-BE49-F238E27FC236}">
                <a16:creationId xmlns:a16="http://schemas.microsoft.com/office/drawing/2014/main" id="{A7349352-D448-3693-E61D-1F1E4D5687D8}"/>
              </a:ext>
            </a:extLst>
          </p:cNvPr>
          <p:cNvCxnSpPr>
            <a:cxnSpLocks/>
          </p:cNvCxnSpPr>
          <p:nvPr/>
        </p:nvCxnSpPr>
        <p:spPr>
          <a:xfrm>
            <a:off x="7648621" y="2001572"/>
            <a:ext cx="0" cy="425969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3A05DA3B-36A5-8C8D-3098-25EFC734C0FA}"/>
              </a:ext>
            </a:extLst>
          </p:cNvPr>
          <p:cNvSpPr/>
          <p:nvPr/>
        </p:nvSpPr>
        <p:spPr>
          <a:xfrm>
            <a:off x="3013431" y="2327471"/>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DE84F76-E0BE-98EB-266E-364DFDC3BCC6}"/>
              </a:ext>
            </a:extLst>
          </p:cNvPr>
          <p:cNvSpPr/>
          <p:nvPr/>
        </p:nvSpPr>
        <p:spPr>
          <a:xfrm>
            <a:off x="3013431" y="3612652"/>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CAF9965-C262-563B-2F29-FE44A28F6CAA}"/>
              </a:ext>
            </a:extLst>
          </p:cNvPr>
          <p:cNvSpPr/>
          <p:nvPr/>
        </p:nvSpPr>
        <p:spPr>
          <a:xfrm>
            <a:off x="3007262" y="4631129"/>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34B6F87-D897-8226-077A-7C925FF5C385}"/>
              </a:ext>
            </a:extLst>
          </p:cNvPr>
          <p:cNvSpPr/>
          <p:nvPr/>
        </p:nvSpPr>
        <p:spPr>
          <a:xfrm>
            <a:off x="3007262" y="5825123"/>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B6120C-56C9-4889-C895-91088FB1ABE1}"/>
              </a:ext>
            </a:extLst>
          </p:cNvPr>
          <p:cNvSpPr/>
          <p:nvPr/>
        </p:nvSpPr>
        <p:spPr>
          <a:xfrm>
            <a:off x="7559176" y="4659578"/>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D774D78-F527-3622-9D4C-76F3D7B09108}"/>
              </a:ext>
            </a:extLst>
          </p:cNvPr>
          <p:cNvSpPr/>
          <p:nvPr/>
        </p:nvSpPr>
        <p:spPr>
          <a:xfrm>
            <a:off x="7557181" y="3619955"/>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1F295A20-60D5-089B-3393-E2A9B989B158}"/>
              </a:ext>
            </a:extLst>
          </p:cNvPr>
          <p:cNvSpPr/>
          <p:nvPr/>
        </p:nvSpPr>
        <p:spPr>
          <a:xfrm>
            <a:off x="7557181" y="2327471"/>
            <a:ext cx="182880" cy="1823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a:extLst>
              <a:ext uri="{FF2B5EF4-FFF2-40B4-BE49-F238E27FC236}">
                <a16:creationId xmlns:a16="http://schemas.microsoft.com/office/drawing/2014/main" id="{6CBD75D4-28DB-ECC4-266A-F70526EE7E89}"/>
              </a:ext>
            </a:extLst>
          </p:cNvPr>
          <p:cNvSpPr/>
          <p:nvPr/>
        </p:nvSpPr>
        <p:spPr>
          <a:xfrm rot="16200000">
            <a:off x="7649725" y="1544373"/>
            <a:ext cx="914400" cy="914400"/>
          </a:xfrm>
          <a:prstGeom prst="arc">
            <a:avLst>
              <a:gd name="adj1" fmla="val 16200000"/>
              <a:gd name="adj2" fmla="val 21440574"/>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68" name="Straight Connector 67">
            <a:extLst>
              <a:ext uri="{FF2B5EF4-FFF2-40B4-BE49-F238E27FC236}">
                <a16:creationId xmlns:a16="http://schemas.microsoft.com/office/drawing/2014/main" id="{60B0E55A-625F-89C0-C66F-639C6920B653}"/>
              </a:ext>
            </a:extLst>
          </p:cNvPr>
          <p:cNvCxnSpPr>
            <a:cxnSpLocks/>
          </p:cNvCxnSpPr>
          <p:nvPr/>
        </p:nvCxnSpPr>
        <p:spPr>
          <a:xfrm flipH="1" flipV="1">
            <a:off x="8068687" y="1544373"/>
            <a:ext cx="4440813" cy="2018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7FC18271-9A63-6AC3-7C5D-009E8F86CDC4}"/>
              </a:ext>
            </a:extLst>
          </p:cNvPr>
          <p:cNvSpPr/>
          <p:nvPr/>
        </p:nvSpPr>
        <p:spPr>
          <a:xfrm>
            <a:off x="-1050581" y="1103500"/>
            <a:ext cx="4069937" cy="6791990"/>
          </a:xfrm>
          <a:custGeom>
            <a:avLst/>
            <a:gdLst>
              <a:gd name="connsiteX0" fmla="*/ 914400 w 4070602"/>
              <a:gd name="connsiteY0" fmla="*/ 188686 h 6937829"/>
              <a:gd name="connsiteX1" fmla="*/ 914400 w 4070602"/>
              <a:gd name="connsiteY1" fmla="*/ 188686 h 6937829"/>
              <a:gd name="connsiteX2" fmla="*/ 1190172 w 4070602"/>
              <a:gd name="connsiteY2" fmla="*/ 667657 h 6937829"/>
              <a:gd name="connsiteX3" fmla="*/ 1436914 w 4070602"/>
              <a:gd name="connsiteY3" fmla="*/ 885372 h 6937829"/>
              <a:gd name="connsiteX4" fmla="*/ 1799772 w 4070602"/>
              <a:gd name="connsiteY4" fmla="*/ 972457 h 6937829"/>
              <a:gd name="connsiteX5" fmla="*/ 2670629 w 4070602"/>
              <a:gd name="connsiteY5" fmla="*/ 972457 h 6937829"/>
              <a:gd name="connsiteX6" fmla="*/ 2946400 w 4070602"/>
              <a:gd name="connsiteY6" fmla="*/ 1103086 h 6937829"/>
              <a:gd name="connsiteX7" fmla="*/ 3033486 w 4070602"/>
              <a:gd name="connsiteY7" fmla="*/ 1175657 h 6937829"/>
              <a:gd name="connsiteX8" fmla="*/ 3135086 w 4070602"/>
              <a:gd name="connsiteY8" fmla="*/ 1248229 h 6937829"/>
              <a:gd name="connsiteX9" fmla="*/ 3207657 w 4070602"/>
              <a:gd name="connsiteY9" fmla="*/ 1349829 h 6937829"/>
              <a:gd name="connsiteX10" fmla="*/ 3236686 w 4070602"/>
              <a:gd name="connsiteY10" fmla="*/ 1480457 h 6937829"/>
              <a:gd name="connsiteX11" fmla="*/ 3280229 w 4070602"/>
              <a:gd name="connsiteY11" fmla="*/ 1567543 h 6937829"/>
              <a:gd name="connsiteX12" fmla="*/ 3294743 w 4070602"/>
              <a:gd name="connsiteY12" fmla="*/ 1741715 h 6937829"/>
              <a:gd name="connsiteX13" fmla="*/ 3309257 w 4070602"/>
              <a:gd name="connsiteY13" fmla="*/ 1857829 h 6937829"/>
              <a:gd name="connsiteX14" fmla="*/ 3323772 w 4070602"/>
              <a:gd name="connsiteY14" fmla="*/ 2002972 h 6937829"/>
              <a:gd name="connsiteX15" fmla="*/ 3280229 w 4070602"/>
              <a:gd name="connsiteY15" fmla="*/ 2743200 h 6937829"/>
              <a:gd name="connsiteX16" fmla="*/ 3251200 w 4070602"/>
              <a:gd name="connsiteY16" fmla="*/ 2830286 h 6937829"/>
              <a:gd name="connsiteX17" fmla="*/ 3323772 w 4070602"/>
              <a:gd name="connsiteY17" fmla="*/ 3222172 h 6937829"/>
              <a:gd name="connsiteX18" fmla="*/ 3526972 w 4070602"/>
              <a:gd name="connsiteY18" fmla="*/ 3425372 h 6937829"/>
              <a:gd name="connsiteX19" fmla="*/ 3643086 w 4070602"/>
              <a:gd name="connsiteY19" fmla="*/ 3454400 h 6937829"/>
              <a:gd name="connsiteX20" fmla="*/ 3817257 w 4070602"/>
              <a:gd name="connsiteY20" fmla="*/ 3570515 h 6937829"/>
              <a:gd name="connsiteX21" fmla="*/ 3860800 w 4070602"/>
              <a:gd name="connsiteY21" fmla="*/ 3628572 h 6937829"/>
              <a:gd name="connsiteX22" fmla="*/ 3918857 w 4070602"/>
              <a:gd name="connsiteY22" fmla="*/ 3686629 h 6937829"/>
              <a:gd name="connsiteX23" fmla="*/ 4049486 w 4070602"/>
              <a:gd name="connsiteY23" fmla="*/ 4078515 h 6937829"/>
              <a:gd name="connsiteX24" fmla="*/ 3962400 w 4070602"/>
              <a:gd name="connsiteY24" fmla="*/ 4789715 h 6937829"/>
              <a:gd name="connsiteX25" fmla="*/ 3686629 w 4070602"/>
              <a:gd name="connsiteY25" fmla="*/ 4992915 h 6937829"/>
              <a:gd name="connsiteX26" fmla="*/ 3585029 w 4070602"/>
              <a:gd name="connsiteY26" fmla="*/ 5123543 h 6937829"/>
              <a:gd name="connsiteX27" fmla="*/ 3396343 w 4070602"/>
              <a:gd name="connsiteY27" fmla="*/ 5312229 h 6937829"/>
              <a:gd name="connsiteX28" fmla="*/ 3265714 w 4070602"/>
              <a:gd name="connsiteY28" fmla="*/ 5544457 h 6937829"/>
              <a:gd name="connsiteX29" fmla="*/ 3178629 w 4070602"/>
              <a:gd name="connsiteY29" fmla="*/ 5689600 h 6937829"/>
              <a:gd name="connsiteX30" fmla="*/ 3077029 w 4070602"/>
              <a:gd name="connsiteY30" fmla="*/ 5979886 h 6937829"/>
              <a:gd name="connsiteX31" fmla="*/ 2989943 w 4070602"/>
              <a:gd name="connsiteY31" fmla="*/ 6197600 h 6937829"/>
              <a:gd name="connsiteX32" fmla="*/ 2931886 w 4070602"/>
              <a:gd name="connsiteY32" fmla="*/ 6328229 h 6937829"/>
              <a:gd name="connsiteX33" fmla="*/ 2888343 w 4070602"/>
              <a:gd name="connsiteY33" fmla="*/ 6487886 h 6937829"/>
              <a:gd name="connsiteX34" fmla="*/ 2844800 w 4070602"/>
              <a:gd name="connsiteY34" fmla="*/ 6676572 h 6937829"/>
              <a:gd name="connsiteX35" fmla="*/ 2612572 w 4070602"/>
              <a:gd name="connsiteY35" fmla="*/ 6879772 h 6937829"/>
              <a:gd name="connsiteX36" fmla="*/ 2336800 w 4070602"/>
              <a:gd name="connsiteY36" fmla="*/ 6923315 h 6937829"/>
              <a:gd name="connsiteX37" fmla="*/ 2235200 w 4070602"/>
              <a:gd name="connsiteY37" fmla="*/ 6937829 h 6937829"/>
              <a:gd name="connsiteX38" fmla="*/ 1857829 w 4070602"/>
              <a:gd name="connsiteY38" fmla="*/ 6865257 h 6937829"/>
              <a:gd name="connsiteX39" fmla="*/ 1538514 w 4070602"/>
              <a:gd name="connsiteY39" fmla="*/ 6836229 h 6937829"/>
              <a:gd name="connsiteX40" fmla="*/ 1248229 w 4070602"/>
              <a:gd name="connsiteY40" fmla="*/ 6778172 h 6937829"/>
              <a:gd name="connsiteX41" fmla="*/ 667657 w 4070602"/>
              <a:gd name="connsiteY41" fmla="*/ 6357257 h 6937829"/>
              <a:gd name="connsiteX42" fmla="*/ 493486 w 4070602"/>
              <a:gd name="connsiteY42" fmla="*/ 6037943 h 6937829"/>
              <a:gd name="connsiteX43" fmla="*/ 290286 w 4070602"/>
              <a:gd name="connsiteY43" fmla="*/ 5167086 h 6937829"/>
              <a:gd name="connsiteX44" fmla="*/ 217714 w 4070602"/>
              <a:gd name="connsiteY44" fmla="*/ 4717143 h 6937829"/>
              <a:gd name="connsiteX45" fmla="*/ 188686 w 4070602"/>
              <a:gd name="connsiteY45" fmla="*/ 3860800 h 6937829"/>
              <a:gd name="connsiteX46" fmla="*/ 87086 w 4070602"/>
              <a:gd name="connsiteY46" fmla="*/ 3468915 h 6937829"/>
              <a:gd name="connsiteX47" fmla="*/ 0 w 4070602"/>
              <a:gd name="connsiteY47" fmla="*/ 2641600 h 6937829"/>
              <a:gd name="connsiteX48" fmla="*/ 58057 w 4070602"/>
              <a:gd name="connsiteY48" fmla="*/ 1582057 h 6937829"/>
              <a:gd name="connsiteX49" fmla="*/ 174172 w 4070602"/>
              <a:gd name="connsiteY49" fmla="*/ 1291772 h 6937829"/>
              <a:gd name="connsiteX50" fmla="*/ 275772 w 4070602"/>
              <a:gd name="connsiteY50" fmla="*/ 1001486 h 6937829"/>
              <a:gd name="connsiteX51" fmla="*/ 319314 w 4070602"/>
              <a:gd name="connsiteY51" fmla="*/ 798286 h 6937829"/>
              <a:gd name="connsiteX52" fmla="*/ 449943 w 4070602"/>
              <a:gd name="connsiteY52" fmla="*/ 551543 h 6937829"/>
              <a:gd name="connsiteX53" fmla="*/ 508000 w 4070602"/>
              <a:gd name="connsiteY53" fmla="*/ 362857 h 6937829"/>
              <a:gd name="connsiteX54" fmla="*/ 682172 w 4070602"/>
              <a:gd name="connsiteY54" fmla="*/ 188686 h 6937829"/>
              <a:gd name="connsiteX55" fmla="*/ 740229 w 4070602"/>
              <a:gd name="connsiteY55" fmla="*/ 174172 h 6937829"/>
              <a:gd name="connsiteX56" fmla="*/ 1088572 w 4070602"/>
              <a:gd name="connsiteY56" fmla="*/ 246743 h 6937829"/>
              <a:gd name="connsiteX57" fmla="*/ 885372 w 4070602"/>
              <a:gd name="connsiteY57" fmla="*/ 188686 h 6937829"/>
              <a:gd name="connsiteX58" fmla="*/ 870857 w 4070602"/>
              <a:gd name="connsiteY58" fmla="*/ 72572 h 6937829"/>
              <a:gd name="connsiteX59" fmla="*/ 856343 w 4070602"/>
              <a:gd name="connsiteY59" fmla="*/ 0 h 6937829"/>
              <a:gd name="connsiteX60" fmla="*/ 856343 w 4070602"/>
              <a:gd name="connsiteY60" fmla="*/ 232229 h 6937829"/>
              <a:gd name="connsiteX61" fmla="*/ 943429 w 4070602"/>
              <a:gd name="connsiteY61" fmla="*/ 246743 h 6937829"/>
              <a:gd name="connsiteX62" fmla="*/ 914400 w 4070602"/>
              <a:gd name="connsiteY62" fmla="*/ 188686 h 6937829"/>
              <a:gd name="connsiteX0" fmla="*/ 914400 w 4070602"/>
              <a:gd name="connsiteY0" fmla="*/ 188686 h 6937829"/>
              <a:gd name="connsiteX1" fmla="*/ 914400 w 4070602"/>
              <a:gd name="connsiteY1" fmla="*/ 188686 h 6937829"/>
              <a:gd name="connsiteX2" fmla="*/ 1190172 w 4070602"/>
              <a:gd name="connsiteY2" fmla="*/ 667657 h 6937829"/>
              <a:gd name="connsiteX3" fmla="*/ 1436914 w 4070602"/>
              <a:gd name="connsiteY3" fmla="*/ 885372 h 6937829"/>
              <a:gd name="connsiteX4" fmla="*/ 1799772 w 4070602"/>
              <a:gd name="connsiteY4" fmla="*/ 972457 h 6937829"/>
              <a:gd name="connsiteX5" fmla="*/ 2670629 w 4070602"/>
              <a:gd name="connsiteY5" fmla="*/ 972457 h 6937829"/>
              <a:gd name="connsiteX6" fmla="*/ 2946400 w 4070602"/>
              <a:gd name="connsiteY6" fmla="*/ 1103086 h 6937829"/>
              <a:gd name="connsiteX7" fmla="*/ 3033486 w 4070602"/>
              <a:gd name="connsiteY7" fmla="*/ 1175657 h 6937829"/>
              <a:gd name="connsiteX8" fmla="*/ 3135086 w 4070602"/>
              <a:gd name="connsiteY8" fmla="*/ 1248229 h 6937829"/>
              <a:gd name="connsiteX9" fmla="*/ 3207657 w 4070602"/>
              <a:gd name="connsiteY9" fmla="*/ 1349829 h 6937829"/>
              <a:gd name="connsiteX10" fmla="*/ 3236686 w 4070602"/>
              <a:gd name="connsiteY10" fmla="*/ 1480457 h 6937829"/>
              <a:gd name="connsiteX11" fmla="*/ 3280229 w 4070602"/>
              <a:gd name="connsiteY11" fmla="*/ 1567543 h 6937829"/>
              <a:gd name="connsiteX12" fmla="*/ 3294743 w 4070602"/>
              <a:gd name="connsiteY12" fmla="*/ 1741715 h 6937829"/>
              <a:gd name="connsiteX13" fmla="*/ 3309257 w 4070602"/>
              <a:gd name="connsiteY13" fmla="*/ 1857829 h 6937829"/>
              <a:gd name="connsiteX14" fmla="*/ 3323772 w 4070602"/>
              <a:gd name="connsiteY14" fmla="*/ 2002972 h 6937829"/>
              <a:gd name="connsiteX15" fmla="*/ 3280229 w 4070602"/>
              <a:gd name="connsiteY15" fmla="*/ 2743200 h 6937829"/>
              <a:gd name="connsiteX16" fmla="*/ 3251200 w 4070602"/>
              <a:gd name="connsiteY16" fmla="*/ 2830286 h 6937829"/>
              <a:gd name="connsiteX17" fmla="*/ 3323772 w 4070602"/>
              <a:gd name="connsiteY17" fmla="*/ 3222172 h 6937829"/>
              <a:gd name="connsiteX18" fmla="*/ 3526972 w 4070602"/>
              <a:gd name="connsiteY18" fmla="*/ 3425372 h 6937829"/>
              <a:gd name="connsiteX19" fmla="*/ 3643086 w 4070602"/>
              <a:gd name="connsiteY19" fmla="*/ 3454400 h 6937829"/>
              <a:gd name="connsiteX20" fmla="*/ 3817257 w 4070602"/>
              <a:gd name="connsiteY20" fmla="*/ 3570515 h 6937829"/>
              <a:gd name="connsiteX21" fmla="*/ 3860800 w 4070602"/>
              <a:gd name="connsiteY21" fmla="*/ 3628572 h 6937829"/>
              <a:gd name="connsiteX22" fmla="*/ 3918857 w 4070602"/>
              <a:gd name="connsiteY22" fmla="*/ 3686629 h 6937829"/>
              <a:gd name="connsiteX23" fmla="*/ 4049486 w 4070602"/>
              <a:gd name="connsiteY23" fmla="*/ 4078515 h 6937829"/>
              <a:gd name="connsiteX24" fmla="*/ 3962400 w 4070602"/>
              <a:gd name="connsiteY24" fmla="*/ 4789715 h 6937829"/>
              <a:gd name="connsiteX25" fmla="*/ 3686629 w 4070602"/>
              <a:gd name="connsiteY25" fmla="*/ 4992915 h 6937829"/>
              <a:gd name="connsiteX26" fmla="*/ 3585029 w 4070602"/>
              <a:gd name="connsiteY26" fmla="*/ 5123543 h 6937829"/>
              <a:gd name="connsiteX27" fmla="*/ 3396343 w 4070602"/>
              <a:gd name="connsiteY27" fmla="*/ 5312229 h 6937829"/>
              <a:gd name="connsiteX28" fmla="*/ 3265714 w 4070602"/>
              <a:gd name="connsiteY28" fmla="*/ 5544457 h 6937829"/>
              <a:gd name="connsiteX29" fmla="*/ 3178629 w 4070602"/>
              <a:gd name="connsiteY29" fmla="*/ 5689600 h 6937829"/>
              <a:gd name="connsiteX30" fmla="*/ 3077029 w 4070602"/>
              <a:gd name="connsiteY30" fmla="*/ 5979886 h 6937829"/>
              <a:gd name="connsiteX31" fmla="*/ 2989943 w 4070602"/>
              <a:gd name="connsiteY31" fmla="*/ 6197600 h 6937829"/>
              <a:gd name="connsiteX32" fmla="*/ 2931886 w 4070602"/>
              <a:gd name="connsiteY32" fmla="*/ 6328229 h 6937829"/>
              <a:gd name="connsiteX33" fmla="*/ 2888343 w 4070602"/>
              <a:gd name="connsiteY33" fmla="*/ 6487886 h 6937829"/>
              <a:gd name="connsiteX34" fmla="*/ 2844800 w 4070602"/>
              <a:gd name="connsiteY34" fmla="*/ 6676572 h 6937829"/>
              <a:gd name="connsiteX35" fmla="*/ 2612572 w 4070602"/>
              <a:gd name="connsiteY35" fmla="*/ 6879772 h 6937829"/>
              <a:gd name="connsiteX36" fmla="*/ 2336800 w 4070602"/>
              <a:gd name="connsiteY36" fmla="*/ 6923315 h 6937829"/>
              <a:gd name="connsiteX37" fmla="*/ 2235200 w 4070602"/>
              <a:gd name="connsiteY37" fmla="*/ 6937829 h 6937829"/>
              <a:gd name="connsiteX38" fmla="*/ 1857829 w 4070602"/>
              <a:gd name="connsiteY38" fmla="*/ 6865257 h 6937829"/>
              <a:gd name="connsiteX39" fmla="*/ 1538514 w 4070602"/>
              <a:gd name="connsiteY39" fmla="*/ 6836229 h 6937829"/>
              <a:gd name="connsiteX40" fmla="*/ 1248229 w 4070602"/>
              <a:gd name="connsiteY40" fmla="*/ 6778172 h 6937829"/>
              <a:gd name="connsiteX41" fmla="*/ 667657 w 4070602"/>
              <a:gd name="connsiteY41" fmla="*/ 6357257 h 6937829"/>
              <a:gd name="connsiteX42" fmla="*/ 493486 w 4070602"/>
              <a:gd name="connsiteY42" fmla="*/ 6037943 h 6937829"/>
              <a:gd name="connsiteX43" fmla="*/ 290286 w 4070602"/>
              <a:gd name="connsiteY43" fmla="*/ 5167086 h 6937829"/>
              <a:gd name="connsiteX44" fmla="*/ 217714 w 4070602"/>
              <a:gd name="connsiteY44" fmla="*/ 4717143 h 6937829"/>
              <a:gd name="connsiteX45" fmla="*/ 188686 w 4070602"/>
              <a:gd name="connsiteY45" fmla="*/ 3860800 h 6937829"/>
              <a:gd name="connsiteX46" fmla="*/ 87086 w 4070602"/>
              <a:gd name="connsiteY46" fmla="*/ 3468915 h 6937829"/>
              <a:gd name="connsiteX47" fmla="*/ 0 w 4070602"/>
              <a:gd name="connsiteY47" fmla="*/ 2641600 h 6937829"/>
              <a:gd name="connsiteX48" fmla="*/ 58057 w 4070602"/>
              <a:gd name="connsiteY48" fmla="*/ 1582057 h 6937829"/>
              <a:gd name="connsiteX49" fmla="*/ 174172 w 4070602"/>
              <a:gd name="connsiteY49" fmla="*/ 1291772 h 6937829"/>
              <a:gd name="connsiteX50" fmla="*/ 275772 w 4070602"/>
              <a:gd name="connsiteY50" fmla="*/ 1001486 h 6937829"/>
              <a:gd name="connsiteX51" fmla="*/ 319314 w 4070602"/>
              <a:gd name="connsiteY51" fmla="*/ 798286 h 6937829"/>
              <a:gd name="connsiteX52" fmla="*/ 449943 w 4070602"/>
              <a:gd name="connsiteY52" fmla="*/ 551543 h 6937829"/>
              <a:gd name="connsiteX53" fmla="*/ 508000 w 4070602"/>
              <a:gd name="connsiteY53" fmla="*/ 362857 h 6937829"/>
              <a:gd name="connsiteX54" fmla="*/ 682172 w 4070602"/>
              <a:gd name="connsiteY54" fmla="*/ 188686 h 6937829"/>
              <a:gd name="connsiteX55" fmla="*/ 740229 w 4070602"/>
              <a:gd name="connsiteY55" fmla="*/ 174172 h 6937829"/>
              <a:gd name="connsiteX56" fmla="*/ 885372 w 4070602"/>
              <a:gd name="connsiteY56" fmla="*/ 188686 h 6937829"/>
              <a:gd name="connsiteX57" fmla="*/ 870857 w 4070602"/>
              <a:gd name="connsiteY57" fmla="*/ 72572 h 6937829"/>
              <a:gd name="connsiteX58" fmla="*/ 856343 w 4070602"/>
              <a:gd name="connsiteY58" fmla="*/ 0 h 6937829"/>
              <a:gd name="connsiteX59" fmla="*/ 856343 w 4070602"/>
              <a:gd name="connsiteY59" fmla="*/ 232229 h 6937829"/>
              <a:gd name="connsiteX60" fmla="*/ 943429 w 4070602"/>
              <a:gd name="connsiteY60" fmla="*/ 246743 h 6937829"/>
              <a:gd name="connsiteX61" fmla="*/ 914400 w 4070602"/>
              <a:gd name="connsiteY61" fmla="*/ 188686 h 6937829"/>
              <a:gd name="connsiteX0" fmla="*/ 914400 w 4070602"/>
              <a:gd name="connsiteY0" fmla="*/ 116469 h 6865612"/>
              <a:gd name="connsiteX1" fmla="*/ 914400 w 4070602"/>
              <a:gd name="connsiteY1" fmla="*/ 116469 h 6865612"/>
              <a:gd name="connsiteX2" fmla="*/ 1190172 w 4070602"/>
              <a:gd name="connsiteY2" fmla="*/ 595440 h 6865612"/>
              <a:gd name="connsiteX3" fmla="*/ 1436914 w 4070602"/>
              <a:gd name="connsiteY3" fmla="*/ 813155 h 6865612"/>
              <a:gd name="connsiteX4" fmla="*/ 1799772 w 4070602"/>
              <a:gd name="connsiteY4" fmla="*/ 900240 h 6865612"/>
              <a:gd name="connsiteX5" fmla="*/ 2670629 w 4070602"/>
              <a:gd name="connsiteY5" fmla="*/ 900240 h 6865612"/>
              <a:gd name="connsiteX6" fmla="*/ 2946400 w 4070602"/>
              <a:gd name="connsiteY6" fmla="*/ 1030869 h 6865612"/>
              <a:gd name="connsiteX7" fmla="*/ 3033486 w 4070602"/>
              <a:gd name="connsiteY7" fmla="*/ 1103440 h 6865612"/>
              <a:gd name="connsiteX8" fmla="*/ 3135086 w 4070602"/>
              <a:gd name="connsiteY8" fmla="*/ 1176012 h 6865612"/>
              <a:gd name="connsiteX9" fmla="*/ 3207657 w 4070602"/>
              <a:gd name="connsiteY9" fmla="*/ 1277612 h 6865612"/>
              <a:gd name="connsiteX10" fmla="*/ 3236686 w 4070602"/>
              <a:gd name="connsiteY10" fmla="*/ 1408240 h 6865612"/>
              <a:gd name="connsiteX11" fmla="*/ 3280229 w 4070602"/>
              <a:gd name="connsiteY11" fmla="*/ 1495326 h 6865612"/>
              <a:gd name="connsiteX12" fmla="*/ 3294743 w 4070602"/>
              <a:gd name="connsiteY12" fmla="*/ 1669498 h 6865612"/>
              <a:gd name="connsiteX13" fmla="*/ 3309257 w 4070602"/>
              <a:gd name="connsiteY13" fmla="*/ 1785612 h 6865612"/>
              <a:gd name="connsiteX14" fmla="*/ 3323772 w 4070602"/>
              <a:gd name="connsiteY14" fmla="*/ 1930755 h 6865612"/>
              <a:gd name="connsiteX15" fmla="*/ 3280229 w 4070602"/>
              <a:gd name="connsiteY15" fmla="*/ 2670983 h 6865612"/>
              <a:gd name="connsiteX16" fmla="*/ 3251200 w 4070602"/>
              <a:gd name="connsiteY16" fmla="*/ 2758069 h 6865612"/>
              <a:gd name="connsiteX17" fmla="*/ 3323772 w 4070602"/>
              <a:gd name="connsiteY17" fmla="*/ 3149955 h 6865612"/>
              <a:gd name="connsiteX18" fmla="*/ 3526972 w 4070602"/>
              <a:gd name="connsiteY18" fmla="*/ 3353155 h 6865612"/>
              <a:gd name="connsiteX19" fmla="*/ 3643086 w 4070602"/>
              <a:gd name="connsiteY19" fmla="*/ 3382183 h 6865612"/>
              <a:gd name="connsiteX20" fmla="*/ 3817257 w 4070602"/>
              <a:gd name="connsiteY20" fmla="*/ 3498298 h 6865612"/>
              <a:gd name="connsiteX21" fmla="*/ 3860800 w 4070602"/>
              <a:gd name="connsiteY21" fmla="*/ 3556355 h 6865612"/>
              <a:gd name="connsiteX22" fmla="*/ 3918857 w 4070602"/>
              <a:gd name="connsiteY22" fmla="*/ 3614412 h 6865612"/>
              <a:gd name="connsiteX23" fmla="*/ 4049486 w 4070602"/>
              <a:gd name="connsiteY23" fmla="*/ 4006298 h 6865612"/>
              <a:gd name="connsiteX24" fmla="*/ 3962400 w 4070602"/>
              <a:gd name="connsiteY24" fmla="*/ 4717498 h 6865612"/>
              <a:gd name="connsiteX25" fmla="*/ 3686629 w 4070602"/>
              <a:gd name="connsiteY25" fmla="*/ 4920698 h 6865612"/>
              <a:gd name="connsiteX26" fmla="*/ 3585029 w 4070602"/>
              <a:gd name="connsiteY26" fmla="*/ 5051326 h 6865612"/>
              <a:gd name="connsiteX27" fmla="*/ 3396343 w 4070602"/>
              <a:gd name="connsiteY27" fmla="*/ 5240012 h 6865612"/>
              <a:gd name="connsiteX28" fmla="*/ 3265714 w 4070602"/>
              <a:gd name="connsiteY28" fmla="*/ 5472240 h 6865612"/>
              <a:gd name="connsiteX29" fmla="*/ 3178629 w 4070602"/>
              <a:gd name="connsiteY29" fmla="*/ 5617383 h 6865612"/>
              <a:gd name="connsiteX30" fmla="*/ 3077029 w 4070602"/>
              <a:gd name="connsiteY30" fmla="*/ 5907669 h 6865612"/>
              <a:gd name="connsiteX31" fmla="*/ 2989943 w 4070602"/>
              <a:gd name="connsiteY31" fmla="*/ 6125383 h 6865612"/>
              <a:gd name="connsiteX32" fmla="*/ 2931886 w 4070602"/>
              <a:gd name="connsiteY32" fmla="*/ 6256012 h 6865612"/>
              <a:gd name="connsiteX33" fmla="*/ 2888343 w 4070602"/>
              <a:gd name="connsiteY33" fmla="*/ 6415669 h 6865612"/>
              <a:gd name="connsiteX34" fmla="*/ 2844800 w 4070602"/>
              <a:gd name="connsiteY34" fmla="*/ 6604355 h 6865612"/>
              <a:gd name="connsiteX35" fmla="*/ 2612572 w 4070602"/>
              <a:gd name="connsiteY35" fmla="*/ 6807555 h 6865612"/>
              <a:gd name="connsiteX36" fmla="*/ 2336800 w 4070602"/>
              <a:gd name="connsiteY36" fmla="*/ 6851098 h 6865612"/>
              <a:gd name="connsiteX37" fmla="*/ 2235200 w 4070602"/>
              <a:gd name="connsiteY37" fmla="*/ 6865612 h 6865612"/>
              <a:gd name="connsiteX38" fmla="*/ 1857829 w 4070602"/>
              <a:gd name="connsiteY38" fmla="*/ 6793040 h 6865612"/>
              <a:gd name="connsiteX39" fmla="*/ 1538514 w 4070602"/>
              <a:gd name="connsiteY39" fmla="*/ 6764012 h 6865612"/>
              <a:gd name="connsiteX40" fmla="*/ 1248229 w 4070602"/>
              <a:gd name="connsiteY40" fmla="*/ 6705955 h 6865612"/>
              <a:gd name="connsiteX41" fmla="*/ 667657 w 4070602"/>
              <a:gd name="connsiteY41" fmla="*/ 6285040 h 6865612"/>
              <a:gd name="connsiteX42" fmla="*/ 493486 w 4070602"/>
              <a:gd name="connsiteY42" fmla="*/ 5965726 h 6865612"/>
              <a:gd name="connsiteX43" fmla="*/ 290286 w 4070602"/>
              <a:gd name="connsiteY43" fmla="*/ 5094869 h 6865612"/>
              <a:gd name="connsiteX44" fmla="*/ 217714 w 4070602"/>
              <a:gd name="connsiteY44" fmla="*/ 4644926 h 6865612"/>
              <a:gd name="connsiteX45" fmla="*/ 188686 w 4070602"/>
              <a:gd name="connsiteY45" fmla="*/ 3788583 h 6865612"/>
              <a:gd name="connsiteX46" fmla="*/ 87086 w 4070602"/>
              <a:gd name="connsiteY46" fmla="*/ 3396698 h 6865612"/>
              <a:gd name="connsiteX47" fmla="*/ 0 w 4070602"/>
              <a:gd name="connsiteY47" fmla="*/ 2569383 h 6865612"/>
              <a:gd name="connsiteX48" fmla="*/ 58057 w 4070602"/>
              <a:gd name="connsiteY48" fmla="*/ 1509840 h 6865612"/>
              <a:gd name="connsiteX49" fmla="*/ 174172 w 4070602"/>
              <a:gd name="connsiteY49" fmla="*/ 1219555 h 6865612"/>
              <a:gd name="connsiteX50" fmla="*/ 275772 w 4070602"/>
              <a:gd name="connsiteY50" fmla="*/ 929269 h 6865612"/>
              <a:gd name="connsiteX51" fmla="*/ 319314 w 4070602"/>
              <a:gd name="connsiteY51" fmla="*/ 726069 h 6865612"/>
              <a:gd name="connsiteX52" fmla="*/ 449943 w 4070602"/>
              <a:gd name="connsiteY52" fmla="*/ 479326 h 6865612"/>
              <a:gd name="connsiteX53" fmla="*/ 508000 w 4070602"/>
              <a:gd name="connsiteY53" fmla="*/ 290640 h 6865612"/>
              <a:gd name="connsiteX54" fmla="*/ 682172 w 4070602"/>
              <a:gd name="connsiteY54" fmla="*/ 116469 h 6865612"/>
              <a:gd name="connsiteX55" fmla="*/ 740229 w 4070602"/>
              <a:gd name="connsiteY55" fmla="*/ 101955 h 6865612"/>
              <a:gd name="connsiteX56" fmla="*/ 885372 w 4070602"/>
              <a:gd name="connsiteY56" fmla="*/ 116469 h 6865612"/>
              <a:gd name="connsiteX57" fmla="*/ 870857 w 4070602"/>
              <a:gd name="connsiteY57" fmla="*/ 355 h 6865612"/>
              <a:gd name="connsiteX58" fmla="*/ 856343 w 4070602"/>
              <a:gd name="connsiteY58" fmla="*/ 160012 h 6865612"/>
              <a:gd name="connsiteX59" fmla="*/ 943429 w 4070602"/>
              <a:gd name="connsiteY59" fmla="*/ 174526 h 6865612"/>
              <a:gd name="connsiteX60" fmla="*/ 914400 w 4070602"/>
              <a:gd name="connsiteY60" fmla="*/ 116469 h 6865612"/>
              <a:gd name="connsiteX0" fmla="*/ 914400 w 4070602"/>
              <a:gd name="connsiteY0" fmla="*/ 14514 h 6763657"/>
              <a:gd name="connsiteX1" fmla="*/ 914400 w 4070602"/>
              <a:gd name="connsiteY1" fmla="*/ 14514 h 6763657"/>
              <a:gd name="connsiteX2" fmla="*/ 1190172 w 4070602"/>
              <a:gd name="connsiteY2" fmla="*/ 493485 h 6763657"/>
              <a:gd name="connsiteX3" fmla="*/ 1436914 w 4070602"/>
              <a:gd name="connsiteY3" fmla="*/ 711200 h 6763657"/>
              <a:gd name="connsiteX4" fmla="*/ 1799772 w 4070602"/>
              <a:gd name="connsiteY4" fmla="*/ 798285 h 6763657"/>
              <a:gd name="connsiteX5" fmla="*/ 2670629 w 4070602"/>
              <a:gd name="connsiteY5" fmla="*/ 798285 h 6763657"/>
              <a:gd name="connsiteX6" fmla="*/ 2946400 w 4070602"/>
              <a:gd name="connsiteY6" fmla="*/ 928914 h 6763657"/>
              <a:gd name="connsiteX7" fmla="*/ 3033486 w 4070602"/>
              <a:gd name="connsiteY7" fmla="*/ 1001485 h 6763657"/>
              <a:gd name="connsiteX8" fmla="*/ 3135086 w 4070602"/>
              <a:gd name="connsiteY8" fmla="*/ 1074057 h 6763657"/>
              <a:gd name="connsiteX9" fmla="*/ 3207657 w 4070602"/>
              <a:gd name="connsiteY9" fmla="*/ 1175657 h 6763657"/>
              <a:gd name="connsiteX10" fmla="*/ 3236686 w 4070602"/>
              <a:gd name="connsiteY10" fmla="*/ 1306285 h 6763657"/>
              <a:gd name="connsiteX11" fmla="*/ 3280229 w 4070602"/>
              <a:gd name="connsiteY11" fmla="*/ 1393371 h 6763657"/>
              <a:gd name="connsiteX12" fmla="*/ 3294743 w 4070602"/>
              <a:gd name="connsiteY12" fmla="*/ 1567543 h 6763657"/>
              <a:gd name="connsiteX13" fmla="*/ 3309257 w 4070602"/>
              <a:gd name="connsiteY13" fmla="*/ 1683657 h 6763657"/>
              <a:gd name="connsiteX14" fmla="*/ 3323772 w 4070602"/>
              <a:gd name="connsiteY14" fmla="*/ 1828800 h 6763657"/>
              <a:gd name="connsiteX15" fmla="*/ 3280229 w 4070602"/>
              <a:gd name="connsiteY15" fmla="*/ 2569028 h 6763657"/>
              <a:gd name="connsiteX16" fmla="*/ 3251200 w 4070602"/>
              <a:gd name="connsiteY16" fmla="*/ 2656114 h 6763657"/>
              <a:gd name="connsiteX17" fmla="*/ 3323772 w 4070602"/>
              <a:gd name="connsiteY17" fmla="*/ 3048000 h 6763657"/>
              <a:gd name="connsiteX18" fmla="*/ 3526972 w 4070602"/>
              <a:gd name="connsiteY18" fmla="*/ 3251200 h 6763657"/>
              <a:gd name="connsiteX19" fmla="*/ 3643086 w 4070602"/>
              <a:gd name="connsiteY19" fmla="*/ 3280228 h 6763657"/>
              <a:gd name="connsiteX20" fmla="*/ 3817257 w 4070602"/>
              <a:gd name="connsiteY20" fmla="*/ 3396343 h 6763657"/>
              <a:gd name="connsiteX21" fmla="*/ 3860800 w 4070602"/>
              <a:gd name="connsiteY21" fmla="*/ 3454400 h 6763657"/>
              <a:gd name="connsiteX22" fmla="*/ 3918857 w 4070602"/>
              <a:gd name="connsiteY22" fmla="*/ 3512457 h 6763657"/>
              <a:gd name="connsiteX23" fmla="*/ 4049486 w 4070602"/>
              <a:gd name="connsiteY23" fmla="*/ 3904343 h 6763657"/>
              <a:gd name="connsiteX24" fmla="*/ 3962400 w 4070602"/>
              <a:gd name="connsiteY24" fmla="*/ 4615543 h 6763657"/>
              <a:gd name="connsiteX25" fmla="*/ 3686629 w 4070602"/>
              <a:gd name="connsiteY25" fmla="*/ 4818743 h 6763657"/>
              <a:gd name="connsiteX26" fmla="*/ 3585029 w 4070602"/>
              <a:gd name="connsiteY26" fmla="*/ 4949371 h 6763657"/>
              <a:gd name="connsiteX27" fmla="*/ 3396343 w 4070602"/>
              <a:gd name="connsiteY27" fmla="*/ 5138057 h 6763657"/>
              <a:gd name="connsiteX28" fmla="*/ 3265714 w 4070602"/>
              <a:gd name="connsiteY28" fmla="*/ 5370285 h 6763657"/>
              <a:gd name="connsiteX29" fmla="*/ 3178629 w 4070602"/>
              <a:gd name="connsiteY29" fmla="*/ 5515428 h 6763657"/>
              <a:gd name="connsiteX30" fmla="*/ 3077029 w 4070602"/>
              <a:gd name="connsiteY30" fmla="*/ 5805714 h 6763657"/>
              <a:gd name="connsiteX31" fmla="*/ 2989943 w 4070602"/>
              <a:gd name="connsiteY31" fmla="*/ 6023428 h 6763657"/>
              <a:gd name="connsiteX32" fmla="*/ 2931886 w 4070602"/>
              <a:gd name="connsiteY32" fmla="*/ 6154057 h 6763657"/>
              <a:gd name="connsiteX33" fmla="*/ 2888343 w 4070602"/>
              <a:gd name="connsiteY33" fmla="*/ 6313714 h 6763657"/>
              <a:gd name="connsiteX34" fmla="*/ 2844800 w 4070602"/>
              <a:gd name="connsiteY34" fmla="*/ 6502400 h 6763657"/>
              <a:gd name="connsiteX35" fmla="*/ 2612572 w 4070602"/>
              <a:gd name="connsiteY35" fmla="*/ 6705600 h 6763657"/>
              <a:gd name="connsiteX36" fmla="*/ 2336800 w 4070602"/>
              <a:gd name="connsiteY36" fmla="*/ 6749143 h 6763657"/>
              <a:gd name="connsiteX37" fmla="*/ 2235200 w 4070602"/>
              <a:gd name="connsiteY37" fmla="*/ 6763657 h 6763657"/>
              <a:gd name="connsiteX38" fmla="*/ 1857829 w 4070602"/>
              <a:gd name="connsiteY38" fmla="*/ 6691085 h 6763657"/>
              <a:gd name="connsiteX39" fmla="*/ 1538514 w 4070602"/>
              <a:gd name="connsiteY39" fmla="*/ 6662057 h 6763657"/>
              <a:gd name="connsiteX40" fmla="*/ 1248229 w 4070602"/>
              <a:gd name="connsiteY40" fmla="*/ 6604000 h 6763657"/>
              <a:gd name="connsiteX41" fmla="*/ 667657 w 4070602"/>
              <a:gd name="connsiteY41" fmla="*/ 6183085 h 6763657"/>
              <a:gd name="connsiteX42" fmla="*/ 493486 w 4070602"/>
              <a:gd name="connsiteY42" fmla="*/ 5863771 h 6763657"/>
              <a:gd name="connsiteX43" fmla="*/ 290286 w 4070602"/>
              <a:gd name="connsiteY43" fmla="*/ 4992914 h 6763657"/>
              <a:gd name="connsiteX44" fmla="*/ 217714 w 4070602"/>
              <a:gd name="connsiteY44" fmla="*/ 4542971 h 6763657"/>
              <a:gd name="connsiteX45" fmla="*/ 188686 w 4070602"/>
              <a:gd name="connsiteY45" fmla="*/ 3686628 h 6763657"/>
              <a:gd name="connsiteX46" fmla="*/ 87086 w 4070602"/>
              <a:gd name="connsiteY46" fmla="*/ 3294743 h 6763657"/>
              <a:gd name="connsiteX47" fmla="*/ 0 w 4070602"/>
              <a:gd name="connsiteY47" fmla="*/ 2467428 h 6763657"/>
              <a:gd name="connsiteX48" fmla="*/ 58057 w 4070602"/>
              <a:gd name="connsiteY48" fmla="*/ 1407885 h 6763657"/>
              <a:gd name="connsiteX49" fmla="*/ 174172 w 4070602"/>
              <a:gd name="connsiteY49" fmla="*/ 1117600 h 6763657"/>
              <a:gd name="connsiteX50" fmla="*/ 275772 w 4070602"/>
              <a:gd name="connsiteY50" fmla="*/ 827314 h 6763657"/>
              <a:gd name="connsiteX51" fmla="*/ 319314 w 4070602"/>
              <a:gd name="connsiteY51" fmla="*/ 624114 h 6763657"/>
              <a:gd name="connsiteX52" fmla="*/ 449943 w 4070602"/>
              <a:gd name="connsiteY52" fmla="*/ 377371 h 6763657"/>
              <a:gd name="connsiteX53" fmla="*/ 508000 w 4070602"/>
              <a:gd name="connsiteY53" fmla="*/ 188685 h 6763657"/>
              <a:gd name="connsiteX54" fmla="*/ 682172 w 4070602"/>
              <a:gd name="connsiteY54" fmla="*/ 14514 h 6763657"/>
              <a:gd name="connsiteX55" fmla="*/ 740229 w 4070602"/>
              <a:gd name="connsiteY55" fmla="*/ 0 h 6763657"/>
              <a:gd name="connsiteX56" fmla="*/ 885372 w 4070602"/>
              <a:gd name="connsiteY56" fmla="*/ 14514 h 6763657"/>
              <a:gd name="connsiteX57" fmla="*/ 856343 w 4070602"/>
              <a:gd name="connsiteY57" fmla="*/ 58057 h 6763657"/>
              <a:gd name="connsiteX58" fmla="*/ 943429 w 4070602"/>
              <a:gd name="connsiteY58" fmla="*/ 72571 h 6763657"/>
              <a:gd name="connsiteX59" fmla="*/ 914400 w 4070602"/>
              <a:gd name="connsiteY59" fmla="*/ 14514 h 6763657"/>
              <a:gd name="connsiteX0" fmla="*/ 943429 w 4070602"/>
              <a:gd name="connsiteY0" fmla="*/ 79858 h 6770944"/>
              <a:gd name="connsiteX1" fmla="*/ 914400 w 4070602"/>
              <a:gd name="connsiteY1" fmla="*/ 21801 h 6770944"/>
              <a:gd name="connsiteX2" fmla="*/ 1190172 w 4070602"/>
              <a:gd name="connsiteY2" fmla="*/ 500772 h 6770944"/>
              <a:gd name="connsiteX3" fmla="*/ 1436914 w 4070602"/>
              <a:gd name="connsiteY3" fmla="*/ 718487 h 6770944"/>
              <a:gd name="connsiteX4" fmla="*/ 1799772 w 4070602"/>
              <a:gd name="connsiteY4" fmla="*/ 805572 h 6770944"/>
              <a:gd name="connsiteX5" fmla="*/ 2670629 w 4070602"/>
              <a:gd name="connsiteY5" fmla="*/ 805572 h 6770944"/>
              <a:gd name="connsiteX6" fmla="*/ 2946400 w 4070602"/>
              <a:gd name="connsiteY6" fmla="*/ 936201 h 6770944"/>
              <a:gd name="connsiteX7" fmla="*/ 3033486 w 4070602"/>
              <a:gd name="connsiteY7" fmla="*/ 1008772 h 6770944"/>
              <a:gd name="connsiteX8" fmla="*/ 3135086 w 4070602"/>
              <a:gd name="connsiteY8" fmla="*/ 1081344 h 6770944"/>
              <a:gd name="connsiteX9" fmla="*/ 3207657 w 4070602"/>
              <a:gd name="connsiteY9" fmla="*/ 1182944 h 6770944"/>
              <a:gd name="connsiteX10" fmla="*/ 3236686 w 4070602"/>
              <a:gd name="connsiteY10" fmla="*/ 1313572 h 6770944"/>
              <a:gd name="connsiteX11" fmla="*/ 3280229 w 4070602"/>
              <a:gd name="connsiteY11" fmla="*/ 1400658 h 6770944"/>
              <a:gd name="connsiteX12" fmla="*/ 3294743 w 4070602"/>
              <a:gd name="connsiteY12" fmla="*/ 1574830 h 6770944"/>
              <a:gd name="connsiteX13" fmla="*/ 3309257 w 4070602"/>
              <a:gd name="connsiteY13" fmla="*/ 1690944 h 6770944"/>
              <a:gd name="connsiteX14" fmla="*/ 3323772 w 4070602"/>
              <a:gd name="connsiteY14" fmla="*/ 1836087 h 6770944"/>
              <a:gd name="connsiteX15" fmla="*/ 3280229 w 4070602"/>
              <a:gd name="connsiteY15" fmla="*/ 2576315 h 6770944"/>
              <a:gd name="connsiteX16" fmla="*/ 3251200 w 4070602"/>
              <a:gd name="connsiteY16" fmla="*/ 2663401 h 6770944"/>
              <a:gd name="connsiteX17" fmla="*/ 3323772 w 4070602"/>
              <a:gd name="connsiteY17" fmla="*/ 3055287 h 6770944"/>
              <a:gd name="connsiteX18" fmla="*/ 3526972 w 4070602"/>
              <a:gd name="connsiteY18" fmla="*/ 3258487 h 6770944"/>
              <a:gd name="connsiteX19" fmla="*/ 3643086 w 4070602"/>
              <a:gd name="connsiteY19" fmla="*/ 3287515 h 6770944"/>
              <a:gd name="connsiteX20" fmla="*/ 3817257 w 4070602"/>
              <a:gd name="connsiteY20" fmla="*/ 3403630 h 6770944"/>
              <a:gd name="connsiteX21" fmla="*/ 3860800 w 4070602"/>
              <a:gd name="connsiteY21" fmla="*/ 3461687 h 6770944"/>
              <a:gd name="connsiteX22" fmla="*/ 3918857 w 4070602"/>
              <a:gd name="connsiteY22" fmla="*/ 3519744 h 6770944"/>
              <a:gd name="connsiteX23" fmla="*/ 4049486 w 4070602"/>
              <a:gd name="connsiteY23" fmla="*/ 3911630 h 6770944"/>
              <a:gd name="connsiteX24" fmla="*/ 3962400 w 4070602"/>
              <a:gd name="connsiteY24" fmla="*/ 4622830 h 6770944"/>
              <a:gd name="connsiteX25" fmla="*/ 3686629 w 4070602"/>
              <a:gd name="connsiteY25" fmla="*/ 4826030 h 6770944"/>
              <a:gd name="connsiteX26" fmla="*/ 3585029 w 4070602"/>
              <a:gd name="connsiteY26" fmla="*/ 4956658 h 6770944"/>
              <a:gd name="connsiteX27" fmla="*/ 3396343 w 4070602"/>
              <a:gd name="connsiteY27" fmla="*/ 5145344 h 6770944"/>
              <a:gd name="connsiteX28" fmla="*/ 3265714 w 4070602"/>
              <a:gd name="connsiteY28" fmla="*/ 5377572 h 6770944"/>
              <a:gd name="connsiteX29" fmla="*/ 3178629 w 4070602"/>
              <a:gd name="connsiteY29" fmla="*/ 5522715 h 6770944"/>
              <a:gd name="connsiteX30" fmla="*/ 3077029 w 4070602"/>
              <a:gd name="connsiteY30" fmla="*/ 5813001 h 6770944"/>
              <a:gd name="connsiteX31" fmla="*/ 2989943 w 4070602"/>
              <a:gd name="connsiteY31" fmla="*/ 6030715 h 6770944"/>
              <a:gd name="connsiteX32" fmla="*/ 2931886 w 4070602"/>
              <a:gd name="connsiteY32" fmla="*/ 6161344 h 6770944"/>
              <a:gd name="connsiteX33" fmla="*/ 2888343 w 4070602"/>
              <a:gd name="connsiteY33" fmla="*/ 6321001 h 6770944"/>
              <a:gd name="connsiteX34" fmla="*/ 2844800 w 4070602"/>
              <a:gd name="connsiteY34" fmla="*/ 6509687 h 6770944"/>
              <a:gd name="connsiteX35" fmla="*/ 2612572 w 4070602"/>
              <a:gd name="connsiteY35" fmla="*/ 6712887 h 6770944"/>
              <a:gd name="connsiteX36" fmla="*/ 2336800 w 4070602"/>
              <a:gd name="connsiteY36" fmla="*/ 6756430 h 6770944"/>
              <a:gd name="connsiteX37" fmla="*/ 2235200 w 4070602"/>
              <a:gd name="connsiteY37" fmla="*/ 6770944 h 6770944"/>
              <a:gd name="connsiteX38" fmla="*/ 1857829 w 4070602"/>
              <a:gd name="connsiteY38" fmla="*/ 6698372 h 6770944"/>
              <a:gd name="connsiteX39" fmla="*/ 1538514 w 4070602"/>
              <a:gd name="connsiteY39" fmla="*/ 6669344 h 6770944"/>
              <a:gd name="connsiteX40" fmla="*/ 1248229 w 4070602"/>
              <a:gd name="connsiteY40" fmla="*/ 6611287 h 6770944"/>
              <a:gd name="connsiteX41" fmla="*/ 667657 w 4070602"/>
              <a:gd name="connsiteY41" fmla="*/ 6190372 h 6770944"/>
              <a:gd name="connsiteX42" fmla="*/ 493486 w 4070602"/>
              <a:gd name="connsiteY42" fmla="*/ 5871058 h 6770944"/>
              <a:gd name="connsiteX43" fmla="*/ 290286 w 4070602"/>
              <a:gd name="connsiteY43" fmla="*/ 5000201 h 6770944"/>
              <a:gd name="connsiteX44" fmla="*/ 217714 w 4070602"/>
              <a:gd name="connsiteY44" fmla="*/ 4550258 h 6770944"/>
              <a:gd name="connsiteX45" fmla="*/ 188686 w 4070602"/>
              <a:gd name="connsiteY45" fmla="*/ 3693915 h 6770944"/>
              <a:gd name="connsiteX46" fmla="*/ 87086 w 4070602"/>
              <a:gd name="connsiteY46" fmla="*/ 3302030 h 6770944"/>
              <a:gd name="connsiteX47" fmla="*/ 0 w 4070602"/>
              <a:gd name="connsiteY47" fmla="*/ 2474715 h 6770944"/>
              <a:gd name="connsiteX48" fmla="*/ 58057 w 4070602"/>
              <a:gd name="connsiteY48" fmla="*/ 1415172 h 6770944"/>
              <a:gd name="connsiteX49" fmla="*/ 174172 w 4070602"/>
              <a:gd name="connsiteY49" fmla="*/ 1124887 h 6770944"/>
              <a:gd name="connsiteX50" fmla="*/ 275772 w 4070602"/>
              <a:gd name="connsiteY50" fmla="*/ 834601 h 6770944"/>
              <a:gd name="connsiteX51" fmla="*/ 319314 w 4070602"/>
              <a:gd name="connsiteY51" fmla="*/ 631401 h 6770944"/>
              <a:gd name="connsiteX52" fmla="*/ 449943 w 4070602"/>
              <a:gd name="connsiteY52" fmla="*/ 384658 h 6770944"/>
              <a:gd name="connsiteX53" fmla="*/ 508000 w 4070602"/>
              <a:gd name="connsiteY53" fmla="*/ 195972 h 6770944"/>
              <a:gd name="connsiteX54" fmla="*/ 682172 w 4070602"/>
              <a:gd name="connsiteY54" fmla="*/ 21801 h 6770944"/>
              <a:gd name="connsiteX55" fmla="*/ 740229 w 4070602"/>
              <a:gd name="connsiteY55" fmla="*/ 7287 h 6770944"/>
              <a:gd name="connsiteX56" fmla="*/ 885372 w 4070602"/>
              <a:gd name="connsiteY56" fmla="*/ 21801 h 6770944"/>
              <a:gd name="connsiteX57" fmla="*/ 856343 w 4070602"/>
              <a:gd name="connsiteY57" fmla="*/ 65344 h 6770944"/>
              <a:gd name="connsiteX58" fmla="*/ 943429 w 4070602"/>
              <a:gd name="connsiteY58" fmla="*/ 79858 h 6770944"/>
              <a:gd name="connsiteX0" fmla="*/ 943429 w 4070602"/>
              <a:gd name="connsiteY0" fmla="*/ 79858 h 6770944"/>
              <a:gd name="connsiteX1" fmla="*/ 914400 w 4070602"/>
              <a:gd name="connsiteY1" fmla="*/ 21801 h 6770944"/>
              <a:gd name="connsiteX2" fmla="*/ 1190172 w 4070602"/>
              <a:gd name="connsiteY2" fmla="*/ 500772 h 6770944"/>
              <a:gd name="connsiteX3" fmla="*/ 1436914 w 4070602"/>
              <a:gd name="connsiteY3" fmla="*/ 718487 h 6770944"/>
              <a:gd name="connsiteX4" fmla="*/ 1799772 w 4070602"/>
              <a:gd name="connsiteY4" fmla="*/ 805572 h 6770944"/>
              <a:gd name="connsiteX5" fmla="*/ 2670629 w 4070602"/>
              <a:gd name="connsiteY5" fmla="*/ 805572 h 6770944"/>
              <a:gd name="connsiteX6" fmla="*/ 2946400 w 4070602"/>
              <a:gd name="connsiteY6" fmla="*/ 936201 h 6770944"/>
              <a:gd name="connsiteX7" fmla="*/ 3033486 w 4070602"/>
              <a:gd name="connsiteY7" fmla="*/ 1008772 h 6770944"/>
              <a:gd name="connsiteX8" fmla="*/ 3135086 w 4070602"/>
              <a:gd name="connsiteY8" fmla="*/ 1081344 h 6770944"/>
              <a:gd name="connsiteX9" fmla="*/ 3207657 w 4070602"/>
              <a:gd name="connsiteY9" fmla="*/ 1182944 h 6770944"/>
              <a:gd name="connsiteX10" fmla="*/ 3236686 w 4070602"/>
              <a:gd name="connsiteY10" fmla="*/ 1313572 h 6770944"/>
              <a:gd name="connsiteX11" fmla="*/ 3280229 w 4070602"/>
              <a:gd name="connsiteY11" fmla="*/ 1400658 h 6770944"/>
              <a:gd name="connsiteX12" fmla="*/ 3294743 w 4070602"/>
              <a:gd name="connsiteY12" fmla="*/ 1574830 h 6770944"/>
              <a:gd name="connsiteX13" fmla="*/ 3309257 w 4070602"/>
              <a:gd name="connsiteY13" fmla="*/ 1690944 h 6770944"/>
              <a:gd name="connsiteX14" fmla="*/ 3323772 w 4070602"/>
              <a:gd name="connsiteY14" fmla="*/ 1836087 h 6770944"/>
              <a:gd name="connsiteX15" fmla="*/ 3280229 w 4070602"/>
              <a:gd name="connsiteY15" fmla="*/ 2576315 h 6770944"/>
              <a:gd name="connsiteX16" fmla="*/ 3251200 w 4070602"/>
              <a:gd name="connsiteY16" fmla="*/ 2663401 h 6770944"/>
              <a:gd name="connsiteX17" fmla="*/ 3323772 w 4070602"/>
              <a:gd name="connsiteY17" fmla="*/ 3055287 h 6770944"/>
              <a:gd name="connsiteX18" fmla="*/ 3526972 w 4070602"/>
              <a:gd name="connsiteY18" fmla="*/ 3258487 h 6770944"/>
              <a:gd name="connsiteX19" fmla="*/ 3643086 w 4070602"/>
              <a:gd name="connsiteY19" fmla="*/ 3287515 h 6770944"/>
              <a:gd name="connsiteX20" fmla="*/ 3817257 w 4070602"/>
              <a:gd name="connsiteY20" fmla="*/ 3403630 h 6770944"/>
              <a:gd name="connsiteX21" fmla="*/ 3860800 w 4070602"/>
              <a:gd name="connsiteY21" fmla="*/ 3461687 h 6770944"/>
              <a:gd name="connsiteX22" fmla="*/ 3918857 w 4070602"/>
              <a:gd name="connsiteY22" fmla="*/ 3519744 h 6770944"/>
              <a:gd name="connsiteX23" fmla="*/ 4049486 w 4070602"/>
              <a:gd name="connsiteY23" fmla="*/ 3911630 h 6770944"/>
              <a:gd name="connsiteX24" fmla="*/ 3962400 w 4070602"/>
              <a:gd name="connsiteY24" fmla="*/ 4622830 h 6770944"/>
              <a:gd name="connsiteX25" fmla="*/ 3686629 w 4070602"/>
              <a:gd name="connsiteY25" fmla="*/ 4826030 h 6770944"/>
              <a:gd name="connsiteX26" fmla="*/ 3585029 w 4070602"/>
              <a:gd name="connsiteY26" fmla="*/ 4956658 h 6770944"/>
              <a:gd name="connsiteX27" fmla="*/ 3396343 w 4070602"/>
              <a:gd name="connsiteY27" fmla="*/ 5145344 h 6770944"/>
              <a:gd name="connsiteX28" fmla="*/ 3265714 w 4070602"/>
              <a:gd name="connsiteY28" fmla="*/ 5377572 h 6770944"/>
              <a:gd name="connsiteX29" fmla="*/ 3178629 w 4070602"/>
              <a:gd name="connsiteY29" fmla="*/ 5522715 h 6770944"/>
              <a:gd name="connsiteX30" fmla="*/ 3077029 w 4070602"/>
              <a:gd name="connsiteY30" fmla="*/ 5813001 h 6770944"/>
              <a:gd name="connsiteX31" fmla="*/ 2989943 w 4070602"/>
              <a:gd name="connsiteY31" fmla="*/ 6030715 h 6770944"/>
              <a:gd name="connsiteX32" fmla="*/ 2931886 w 4070602"/>
              <a:gd name="connsiteY32" fmla="*/ 6161344 h 6770944"/>
              <a:gd name="connsiteX33" fmla="*/ 2888343 w 4070602"/>
              <a:gd name="connsiteY33" fmla="*/ 6321001 h 6770944"/>
              <a:gd name="connsiteX34" fmla="*/ 2844800 w 4070602"/>
              <a:gd name="connsiteY34" fmla="*/ 6509687 h 6770944"/>
              <a:gd name="connsiteX35" fmla="*/ 2612572 w 4070602"/>
              <a:gd name="connsiteY35" fmla="*/ 6712887 h 6770944"/>
              <a:gd name="connsiteX36" fmla="*/ 2336800 w 4070602"/>
              <a:gd name="connsiteY36" fmla="*/ 6756430 h 6770944"/>
              <a:gd name="connsiteX37" fmla="*/ 2235200 w 4070602"/>
              <a:gd name="connsiteY37" fmla="*/ 6770944 h 6770944"/>
              <a:gd name="connsiteX38" fmla="*/ 1857829 w 4070602"/>
              <a:gd name="connsiteY38" fmla="*/ 6698372 h 6770944"/>
              <a:gd name="connsiteX39" fmla="*/ 1538514 w 4070602"/>
              <a:gd name="connsiteY39" fmla="*/ 6669344 h 6770944"/>
              <a:gd name="connsiteX40" fmla="*/ 1248229 w 4070602"/>
              <a:gd name="connsiteY40" fmla="*/ 6611287 h 6770944"/>
              <a:gd name="connsiteX41" fmla="*/ 667657 w 4070602"/>
              <a:gd name="connsiteY41" fmla="*/ 6190372 h 6770944"/>
              <a:gd name="connsiteX42" fmla="*/ 493486 w 4070602"/>
              <a:gd name="connsiteY42" fmla="*/ 5871058 h 6770944"/>
              <a:gd name="connsiteX43" fmla="*/ 290286 w 4070602"/>
              <a:gd name="connsiteY43" fmla="*/ 5000201 h 6770944"/>
              <a:gd name="connsiteX44" fmla="*/ 217714 w 4070602"/>
              <a:gd name="connsiteY44" fmla="*/ 4550258 h 6770944"/>
              <a:gd name="connsiteX45" fmla="*/ 188686 w 4070602"/>
              <a:gd name="connsiteY45" fmla="*/ 3693915 h 6770944"/>
              <a:gd name="connsiteX46" fmla="*/ 87086 w 4070602"/>
              <a:gd name="connsiteY46" fmla="*/ 3302030 h 6770944"/>
              <a:gd name="connsiteX47" fmla="*/ 0 w 4070602"/>
              <a:gd name="connsiteY47" fmla="*/ 2474715 h 6770944"/>
              <a:gd name="connsiteX48" fmla="*/ 58057 w 4070602"/>
              <a:gd name="connsiteY48" fmla="*/ 1415172 h 6770944"/>
              <a:gd name="connsiteX49" fmla="*/ 174172 w 4070602"/>
              <a:gd name="connsiteY49" fmla="*/ 1124887 h 6770944"/>
              <a:gd name="connsiteX50" fmla="*/ 275772 w 4070602"/>
              <a:gd name="connsiteY50" fmla="*/ 834601 h 6770944"/>
              <a:gd name="connsiteX51" fmla="*/ 319314 w 4070602"/>
              <a:gd name="connsiteY51" fmla="*/ 631401 h 6770944"/>
              <a:gd name="connsiteX52" fmla="*/ 449943 w 4070602"/>
              <a:gd name="connsiteY52" fmla="*/ 384658 h 6770944"/>
              <a:gd name="connsiteX53" fmla="*/ 508000 w 4070602"/>
              <a:gd name="connsiteY53" fmla="*/ 195972 h 6770944"/>
              <a:gd name="connsiteX54" fmla="*/ 682172 w 4070602"/>
              <a:gd name="connsiteY54" fmla="*/ 21801 h 6770944"/>
              <a:gd name="connsiteX55" fmla="*/ 740229 w 4070602"/>
              <a:gd name="connsiteY55" fmla="*/ 7287 h 6770944"/>
              <a:gd name="connsiteX56" fmla="*/ 885372 w 4070602"/>
              <a:gd name="connsiteY56" fmla="*/ 21801 h 6770944"/>
              <a:gd name="connsiteX57" fmla="*/ 943429 w 4070602"/>
              <a:gd name="connsiteY57" fmla="*/ 79858 h 6770944"/>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033486 w 4070602"/>
              <a:gd name="connsiteY7" fmla="*/ 1021918 h 6784090"/>
              <a:gd name="connsiteX8" fmla="*/ 3135086 w 4070602"/>
              <a:gd name="connsiteY8" fmla="*/ 1094490 h 6784090"/>
              <a:gd name="connsiteX9" fmla="*/ 3207657 w 4070602"/>
              <a:gd name="connsiteY9" fmla="*/ 1196090 h 6784090"/>
              <a:gd name="connsiteX10" fmla="*/ 3236686 w 4070602"/>
              <a:gd name="connsiteY10" fmla="*/ 1326718 h 6784090"/>
              <a:gd name="connsiteX11" fmla="*/ 3280229 w 4070602"/>
              <a:gd name="connsiteY11" fmla="*/ 1413804 h 6784090"/>
              <a:gd name="connsiteX12" fmla="*/ 3294743 w 4070602"/>
              <a:gd name="connsiteY12" fmla="*/ 1587976 h 6784090"/>
              <a:gd name="connsiteX13" fmla="*/ 3309257 w 4070602"/>
              <a:gd name="connsiteY13" fmla="*/ 1704090 h 6784090"/>
              <a:gd name="connsiteX14" fmla="*/ 3323772 w 4070602"/>
              <a:gd name="connsiteY14" fmla="*/ 1849233 h 6784090"/>
              <a:gd name="connsiteX15" fmla="*/ 3280229 w 4070602"/>
              <a:gd name="connsiteY15" fmla="*/ 2589461 h 6784090"/>
              <a:gd name="connsiteX16" fmla="*/ 3251200 w 4070602"/>
              <a:gd name="connsiteY16" fmla="*/ 2676547 h 6784090"/>
              <a:gd name="connsiteX17" fmla="*/ 3323772 w 4070602"/>
              <a:gd name="connsiteY17" fmla="*/ 3068433 h 6784090"/>
              <a:gd name="connsiteX18" fmla="*/ 3526972 w 4070602"/>
              <a:gd name="connsiteY18" fmla="*/ 3271633 h 6784090"/>
              <a:gd name="connsiteX19" fmla="*/ 3643086 w 4070602"/>
              <a:gd name="connsiteY19" fmla="*/ 3300661 h 6784090"/>
              <a:gd name="connsiteX20" fmla="*/ 3817257 w 4070602"/>
              <a:gd name="connsiteY20" fmla="*/ 3416776 h 6784090"/>
              <a:gd name="connsiteX21" fmla="*/ 3860800 w 4070602"/>
              <a:gd name="connsiteY21" fmla="*/ 3474833 h 6784090"/>
              <a:gd name="connsiteX22" fmla="*/ 3918857 w 4070602"/>
              <a:gd name="connsiteY22" fmla="*/ 3532890 h 6784090"/>
              <a:gd name="connsiteX23" fmla="*/ 4049486 w 4070602"/>
              <a:gd name="connsiteY23" fmla="*/ 3924776 h 6784090"/>
              <a:gd name="connsiteX24" fmla="*/ 3962400 w 4070602"/>
              <a:gd name="connsiteY24" fmla="*/ 4635976 h 6784090"/>
              <a:gd name="connsiteX25" fmla="*/ 3686629 w 4070602"/>
              <a:gd name="connsiteY25" fmla="*/ 4839176 h 6784090"/>
              <a:gd name="connsiteX26" fmla="*/ 3585029 w 4070602"/>
              <a:gd name="connsiteY26" fmla="*/ 4969804 h 6784090"/>
              <a:gd name="connsiteX27" fmla="*/ 3396343 w 4070602"/>
              <a:gd name="connsiteY27" fmla="*/ 5158490 h 6784090"/>
              <a:gd name="connsiteX28" fmla="*/ 3265714 w 4070602"/>
              <a:gd name="connsiteY28" fmla="*/ 5390718 h 6784090"/>
              <a:gd name="connsiteX29" fmla="*/ 3178629 w 4070602"/>
              <a:gd name="connsiteY29" fmla="*/ 5535861 h 6784090"/>
              <a:gd name="connsiteX30" fmla="*/ 3077029 w 4070602"/>
              <a:gd name="connsiteY30" fmla="*/ 5826147 h 6784090"/>
              <a:gd name="connsiteX31" fmla="*/ 2989943 w 4070602"/>
              <a:gd name="connsiteY31" fmla="*/ 6043861 h 6784090"/>
              <a:gd name="connsiteX32" fmla="*/ 2931886 w 4070602"/>
              <a:gd name="connsiteY32" fmla="*/ 6174490 h 6784090"/>
              <a:gd name="connsiteX33" fmla="*/ 2888343 w 4070602"/>
              <a:gd name="connsiteY33" fmla="*/ 6334147 h 6784090"/>
              <a:gd name="connsiteX34" fmla="*/ 2844800 w 4070602"/>
              <a:gd name="connsiteY34" fmla="*/ 6522833 h 6784090"/>
              <a:gd name="connsiteX35" fmla="*/ 2612572 w 4070602"/>
              <a:gd name="connsiteY35" fmla="*/ 6726033 h 6784090"/>
              <a:gd name="connsiteX36" fmla="*/ 2336800 w 4070602"/>
              <a:gd name="connsiteY36" fmla="*/ 6769576 h 6784090"/>
              <a:gd name="connsiteX37" fmla="*/ 2235200 w 4070602"/>
              <a:gd name="connsiteY37" fmla="*/ 6784090 h 6784090"/>
              <a:gd name="connsiteX38" fmla="*/ 1857829 w 4070602"/>
              <a:gd name="connsiteY38" fmla="*/ 6711518 h 6784090"/>
              <a:gd name="connsiteX39" fmla="*/ 1538514 w 4070602"/>
              <a:gd name="connsiteY39" fmla="*/ 6682490 h 6784090"/>
              <a:gd name="connsiteX40" fmla="*/ 1248229 w 4070602"/>
              <a:gd name="connsiteY40" fmla="*/ 6624433 h 6784090"/>
              <a:gd name="connsiteX41" fmla="*/ 667657 w 4070602"/>
              <a:gd name="connsiteY41" fmla="*/ 6203518 h 6784090"/>
              <a:gd name="connsiteX42" fmla="*/ 493486 w 4070602"/>
              <a:gd name="connsiteY42" fmla="*/ 5884204 h 6784090"/>
              <a:gd name="connsiteX43" fmla="*/ 290286 w 4070602"/>
              <a:gd name="connsiteY43" fmla="*/ 5013347 h 6784090"/>
              <a:gd name="connsiteX44" fmla="*/ 217714 w 4070602"/>
              <a:gd name="connsiteY44" fmla="*/ 4563404 h 6784090"/>
              <a:gd name="connsiteX45" fmla="*/ 188686 w 4070602"/>
              <a:gd name="connsiteY45" fmla="*/ 3707061 h 6784090"/>
              <a:gd name="connsiteX46" fmla="*/ 87086 w 4070602"/>
              <a:gd name="connsiteY46" fmla="*/ 3315176 h 6784090"/>
              <a:gd name="connsiteX47" fmla="*/ 0 w 4070602"/>
              <a:gd name="connsiteY47" fmla="*/ 2487861 h 6784090"/>
              <a:gd name="connsiteX48" fmla="*/ 58057 w 4070602"/>
              <a:gd name="connsiteY48" fmla="*/ 1428318 h 6784090"/>
              <a:gd name="connsiteX49" fmla="*/ 174172 w 4070602"/>
              <a:gd name="connsiteY49" fmla="*/ 1138033 h 6784090"/>
              <a:gd name="connsiteX50" fmla="*/ 275772 w 4070602"/>
              <a:gd name="connsiteY50" fmla="*/ 847747 h 6784090"/>
              <a:gd name="connsiteX51" fmla="*/ 319314 w 4070602"/>
              <a:gd name="connsiteY51" fmla="*/ 644547 h 6784090"/>
              <a:gd name="connsiteX52" fmla="*/ 449943 w 4070602"/>
              <a:gd name="connsiteY52" fmla="*/ 397804 h 6784090"/>
              <a:gd name="connsiteX53" fmla="*/ 508000 w 4070602"/>
              <a:gd name="connsiteY53" fmla="*/ 209118 h 6784090"/>
              <a:gd name="connsiteX54" fmla="*/ 682172 w 4070602"/>
              <a:gd name="connsiteY54" fmla="*/ 34947 h 6784090"/>
              <a:gd name="connsiteX55" fmla="*/ 740229 w 4070602"/>
              <a:gd name="connsiteY55" fmla="*/ 20433 h 6784090"/>
              <a:gd name="connsiteX56" fmla="*/ 885372 w 4070602"/>
              <a:gd name="connsiteY56"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07657 w 4070602"/>
              <a:gd name="connsiteY8" fmla="*/ 1196090 h 6784090"/>
              <a:gd name="connsiteX9" fmla="*/ 3236686 w 4070602"/>
              <a:gd name="connsiteY9" fmla="*/ 1326718 h 6784090"/>
              <a:gd name="connsiteX10" fmla="*/ 3280229 w 4070602"/>
              <a:gd name="connsiteY10" fmla="*/ 1413804 h 6784090"/>
              <a:gd name="connsiteX11" fmla="*/ 3294743 w 4070602"/>
              <a:gd name="connsiteY11" fmla="*/ 1587976 h 6784090"/>
              <a:gd name="connsiteX12" fmla="*/ 3309257 w 4070602"/>
              <a:gd name="connsiteY12" fmla="*/ 1704090 h 6784090"/>
              <a:gd name="connsiteX13" fmla="*/ 3323772 w 4070602"/>
              <a:gd name="connsiteY13" fmla="*/ 1849233 h 6784090"/>
              <a:gd name="connsiteX14" fmla="*/ 3280229 w 4070602"/>
              <a:gd name="connsiteY14" fmla="*/ 2589461 h 6784090"/>
              <a:gd name="connsiteX15" fmla="*/ 3251200 w 4070602"/>
              <a:gd name="connsiteY15" fmla="*/ 2676547 h 6784090"/>
              <a:gd name="connsiteX16" fmla="*/ 3323772 w 4070602"/>
              <a:gd name="connsiteY16" fmla="*/ 3068433 h 6784090"/>
              <a:gd name="connsiteX17" fmla="*/ 3526972 w 4070602"/>
              <a:gd name="connsiteY17" fmla="*/ 3271633 h 6784090"/>
              <a:gd name="connsiteX18" fmla="*/ 3643086 w 4070602"/>
              <a:gd name="connsiteY18" fmla="*/ 3300661 h 6784090"/>
              <a:gd name="connsiteX19" fmla="*/ 3817257 w 4070602"/>
              <a:gd name="connsiteY19" fmla="*/ 3416776 h 6784090"/>
              <a:gd name="connsiteX20" fmla="*/ 3860800 w 4070602"/>
              <a:gd name="connsiteY20" fmla="*/ 3474833 h 6784090"/>
              <a:gd name="connsiteX21" fmla="*/ 3918857 w 4070602"/>
              <a:gd name="connsiteY21" fmla="*/ 3532890 h 6784090"/>
              <a:gd name="connsiteX22" fmla="*/ 4049486 w 4070602"/>
              <a:gd name="connsiteY22" fmla="*/ 3924776 h 6784090"/>
              <a:gd name="connsiteX23" fmla="*/ 3962400 w 4070602"/>
              <a:gd name="connsiteY23" fmla="*/ 4635976 h 6784090"/>
              <a:gd name="connsiteX24" fmla="*/ 3686629 w 4070602"/>
              <a:gd name="connsiteY24" fmla="*/ 4839176 h 6784090"/>
              <a:gd name="connsiteX25" fmla="*/ 3585029 w 4070602"/>
              <a:gd name="connsiteY25" fmla="*/ 4969804 h 6784090"/>
              <a:gd name="connsiteX26" fmla="*/ 3396343 w 4070602"/>
              <a:gd name="connsiteY26" fmla="*/ 5158490 h 6784090"/>
              <a:gd name="connsiteX27" fmla="*/ 3265714 w 4070602"/>
              <a:gd name="connsiteY27" fmla="*/ 5390718 h 6784090"/>
              <a:gd name="connsiteX28" fmla="*/ 3178629 w 4070602"/>
              <a:gd name="connsiteY28" fmla="*/ 5535861 h 6784090"/>
              <a:gd name="connsiteX29" fmla="*/ 3077029 w 4070602"/>
              <a:gd name="connsiteY29" fmla="*/ 5826147 h 6784090"/>
              <a:gd name="connsiteX30" fmla="*/ 2989943 w 4070602"/>
              <a:gd name="connsiteY30" fmla="*/ 6043861 h 6784090"/>
              <a:gd name="connsiteX31" fmla="*/ 2931886 w 4070602"/>
              <a:gd name="connsiteY31" fmla="*/ 6174490 h 6784090"/>
              <a:gd name="connsiteX32" fmla="*/ 2888343 w 4070602"/>
              <a:gd name="connsiteY32" fmla="*/ 6334147 h 6784090"/>
              <a:gd name="connsiteX33" fmla="*/ 2844800 w 4070602"/>
              <a:gd name="connsiteY33" fmla="*/ 6522833 h 6784090"/>
              <a:gd name="connsiteX34" fmla="*/ 2612572 w 4070602"/>
              <a:gd name="connsiteY34" fmla="*/ 6726033 h 6784090"/>
              <a:gd name="connsiteX35" fmla="*/ 2336800 w 4070602"/>
              <a:gd name="connsiteY35" fmla="*/ 6769576 h 6784090"/>
              <a:gd name="connsiteX36" fmla="*/ 2235200 w 4070602"/>
              <a:gd name="connsiteY36" fmla="*/ 6784090 h 6784090"/>
              <a:gd name="connsiteX37" fmla="*/ 1857829 w 4070602"/>
              <a:gd name="connsiteY37" fmla="*/ 6711518 h 6784090"/>
              <a:gd name="connsiteX38" fmla="*/ 1538514 w 4070602"/>
              <a:gd name="connsiteY38" fmla="*/ 6682490 h 6784090"/>
              <a:gd name="connsiteX39" fmla="*/ 1248229 w 4070602"/>
              <a:gd name="connsiteY39" fmla="*/ 6624433 h 6784090"/>
              <a:gd name="connsiteX40" fmla="*/ 667657 w 4070602"/>
              <a:gd name="connsiteY40" fmla="*/ 6203518 h 6784090"/>
              <a:gd name="connsiteX41" fmla="*/ 493486 w 4070602"/>
              <a:gd name="connsiteY41" fmla="*/ 5884204 h 6784090"/>
              <a:gd name="connsiteX42" fmla="*/ 290286 w 4070602"/>
              <a:gd name="connsiteY42" fmla="*/ 5013347 h 6784090"/>
              <a:gd name="connsiteX43" fmla="*/ 217714 w 4070602"/>
              <a:gd name="connsiteY43" fmla="*/ 4563404 h 6784090"/>
              <a:gd name="connsiteX44" fmla="*/ 188686 w 4070602"/>
              <a:gd name="connsiteY44" fmla="*/ 3707061 h 6784090"/>
              <a:gd name="connsiteX45" fmla="*/ 87086 w 4070602"/>
              <a:gd name="connsiteY45" fmla="*/ 3315176 h 6784090"/>
              <a:gd name="connsiteX46" fmla="*/ 0 w 4070602"/>
              <a:gd name="connsiteY46" fmla="*/ 2487861 h 6784090"/>
              <a:gd name="connsiteX47" fmla="*/ 58057 w 4070602"/>
              <a:gd name="connsiteY47" fmla="*/ 1428318 h 6784090"/>
              <a:gd name="connsiteX48" fmla="*/ 174172 w 4070602"/>
              <a:gd name="connsiteY48" fmla="*/ 1138033 h 6784090"/>
              <a:gd name="connsiteX49" fmla="*/ 275772 w 4070602"/>
              <a:gd name="connsiteY49" fmla="*/ 847747 h 6784090"/>
              <a:gd name="connsiteX50" fmla="*/ 319314 w 4070602"/>
              <a:gd name="connsiteY50" fmla="*/ 644547 h 6784090"/>
              <a:gd name="connsiteX51" fmla="*/ 449943 w 4070602"/>
              <a:gd name="connsiteY51" fmla="*/ 397804 h 6784090"/>
              <a:gd name="connsiteX52" fmla="*/ 508000 w 4070602"/>
              <a:gd name="connsiteY52" fmla="*/ 209118 h 6784090"/>
              <a:gd name="connsiteX53" fmla="*/ 682172 w 4070602"/>
              <a:gd name="connsiteY53" fmla="*/ 34947 h 6784090"/>
              <a:gd name="connsiteX54" fmla="*/ 740229 w 4070602"/>
              <a:gd name="connsiteY54" fmla="*/ 20433 h 6784090"/>
              <a:gd name="connsiteX55" fmla="*/ 885372 w 4070602"/>
              <a:gd name="connsiteY55"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36686 w 4070602"/>
              <a:gd name="connsiteY8" fmla="*/ 1326718 h 6784090"/>
              <a:gd name="connsiteX9" fmla="*/ 3280229 w 4070602"/>
              <a:gd name="connsiteY9" fmla="*/ 1413804 h 6784090"/>
              <a:gd name="connsiteX10" fmla="*/ 3294743 w 4070602"/>
              <a:gd name="connsiteY10" fmla="*/ 1587976 h 6784090"/>
              <a:gd name="connsiteX11" fmla="*/ 3309257 w 4070602"/>
              <a:gd name="connsiteY11" fmla="*/ 1704090 h 6784090"/>
              <a:gd name="connsiteX12" fmla="*/ 3323772 w 4070602"/>
              <a:gd name="connsiteY12" fmla="*/ 1849233 h 6784090"/>
              <a:gd name="connsiteX13" fmla="*/ 3280229 w 4070602"/>
              <a:gd name="connsiteY13" fmla="*/ 2589461 h 6784090"/>
              <a:gd name="connsiteX14" fmla="*/ 3251200 w 4070602"/>
              <a:gd name="connsiteY14" fmla="*/ 2676547 h 6784090"/>
              <a:gd name="connsiteX15" fmla="*/ 3323772 w 4070602"/>
              <a:gd name="connsiteY15" fmla="*/ 3068433 h 6784090"/>
              <a:gd name="connsiteX16" fmla="*/ 3526972 w 4070602"/>
              <a:gd name="connsiteY16" fmla="*/ 3271633 h 6784090"/>
              <a:gd name="connsiteX17" fmla="*/ 3643086 w 4070602"/>
              <a:gd name="connsiteY17" fmla="*/ 3300661 h 6784090"/>
              <a:gd name="connsiteX18" fmla="*/ 3817257 w 4070602"/>
              <a:gd name="connsiteY18" fmla="*/ 3416776 h 6784090"/>
              <a:gd name="connsiteX19" fmla="*/ 3860800 w 4070602"/>
              <a:gd name="connsiteY19" fmla="*/ 3474833 h 6784090"/>
              <a:gd name="connsiteX20" fmla="*/ 3918857 w 4070602"/>
              <a:gd name="connsiteY20" fmla="*/ 3532890 h 6784090"/>
              <a:gd name="connsiteX21" fmla="*/ 4049486 w 4070602"/>
              <a:gd name="connsiteY21" fmla="*/ 3924776 h 6784090"/>
              <a:gd name="connsiteX22" fmla="*/ 3962400 w 4070602"/>
              <a:gd name="connsiteY22" fmla="*/ 4635976 h 6784090"/>
              <a:gd name="connsiteX23" fmla="*/ 3686629 w 4070602"/>
              <a:gd name="connsiteY23" fmla="*/ 4839176 h 6784090"/>
              <a:gd name="connsiteX24" fmla="*/ 3585029 w 4070602"/>
              <a:gd name="connsiteY24" fmla="*/ 4969804 h 6784090"/>
              <a:gd name="connsiteX25" fmla="*/ 3396343 w 4070602"/>
              <a:gd name="connsiteY25" fmla="*/ 5158490 h 6784090"/>
              <a:gd name="connsiteX26" fmla="*/ 3265714 w 4070602"/>
              <a:gd name="connsiteY26" fmla="*/ 5390718 h 6784090"/>
              <a:gd name="connsiteX27" fmla="*/ 3178629 w 4070602"/>
              <a:gd name="connsiteY27" fmla="*/ 5535861 h 6784090"/>
              <a:gd name="connsiteX28" fmla="*/ 3077029 w 4070602"/>
              <a:gd name="connsiteY28" fmla="*/ 5826147 h 6784090"/>
              <a:gd name="connsiteX29" fmla="*/ 2989943 w 4070602"/>
              <a:gd name="connsiteY29" fmla="*/ 6043861 h 6784090"/>
              <a:gd name="connsiteX30" fmla="*/ 2931886 w 4070602"/>
              <a:gd name="connsiteY30" fmla="*/ 6174490 h 6784090"/>
              <a:gd name="connsiteX31" fmla="*/ 2888343 w 4070602"/>
              <a:gd name="connsiteY31" fmla="*/ 6334147 h 6784090"/>
              <a:gd name="connsiteX32" fmla="*/ 2844800 w 4070602"/>
              <a:gd name="connsiteY32" fmla="*/ 6522833 h 6784090"/>
              <a:gd name="connsiteX33" fmla="*/ 2612572 w 4070602"/>
              <a:gd name="connsiteY33" fmla="*/ 6726033 h 6784090"/>
              <a:gd name="connsiteX34" fmla="*/ 2336800 w 4070602"/>
              <a:gd name="connsiteY34" fmla="*/ 6769576 h 6784090"/>
              <a:gd name="connsiteX35" fmla="*/ 2235200 w 4070602"/>
              <a:gd name="connsiteY35" fmla="*/ 6784090 h 6784090"/>
              <a:gd name="connsiteX36" fmla="*/ 1857829 w 4070602"/>
              <a:gd name="connsiteY36" fmla="*/ 6711518 h 6784090"/>
              <a:gd name="connsiteX37" fmla="*/ 1538514 w 4070602"/>
              <a:gd name="connsiteY37" fmla="*/ 6682490 h 6784090"/>
              <a:gd name="connsiteX38" fmla="*/ 1248229 w 4070602"/>
              <a:gd name="connsiteY38" fmla="*/ 6624433 h 6784090"/>
              <a:gd name="connsiteX39" fmla="*/ 667657 w 4070602"/>
              <a:gd name="connsiteY39" fmla="*/ 6203518 h 6784090"/>
              <a:gd name="connsiteX40" fmla="*/ 493486 w 4070602"/>
              <a:gd name="connsiteY40" fmla="*/ 5884204 h 6784090"/>
              <a:gd name="connsiteX41" fmla="*/ 290286 w 4070602"/>
              <a:gd name="connsiteY41" fmla="*/ 5013347 h 6784090"/>
              <a:gd name="connsiteX42" fmla="*/ 217714 w 4070602"/>
              <a:gd name="connsiteY42" fmla="*/ 4563404 h 6784090"/>
              <a:gd name="connsiteX43" fmla="*/ 188686 w 4070602"/>
              <a:gd name="connsiteY43" fmla="*/ 3707061 h 6784090"/>
              <a:gd name="connsiteX44" fmla="*/ 87086 w 4070602"/>
              <a:gd name="connsiteY44" fmla="*/ 3315176 h 6784090"/>
              <a:gd name="connsiteX45" fmla="*/ 0 w 4070602"/>
              <a:gd name="connsiteY45" fmla="*/ 2487861 h 6784090"/>
              <a:gd name="connsiteX46" fmla="*/ 58057 w 4070602"/>
              <a:gd name="connsiteY46" fmla="*/ 1428318 h 6784090"/>
              <a:gd name="connsiteX47" fmla="*/ 174172 w 4070602"/>
              <a:gd name="connsiteY47" fmla="*/ 1138033 h 6784090"/>
              <a:gd name="connsiteX48" fmla="*/ 275772 w 4070602"/>
              <a:gd name="connsiteY48" fmla="*/ 847747 h 6784090"/>
              <a:gd name="connsiteX49" fmla="*/ 319314 w 4070602"/>
              <a:gd name="connsiteY49" fmla="*/ 644547 h 6784090"/>
              <a:gd name="connsiteX50" fmla="*/ 449943 w 4070602"/>
              <a:gd name="connsiteY50" fmla="*/ 397804 h 6784090"/>
              <a:gd name="connsiteX51" fmla="*/ 508000 w 4070602"/>
              <a:gd name="connsiteY51" fmla="*/ 209118 h 6784090"/>
              <a:gd name="connsiteX52" fmla="*/ 682172 w 4070602"/>
              <a:gd name="connsiteY52" fmla="*/ 34947 h 6784090"/>
              <a:gd name="connsiteX53" fmla="*/ 740229 w 4070602"/>
              <a:gd name="connsiteY53" fmla="*/ 20433 h 6784090"/>
              <a:gd name="connsiteX54" fmla="*/ 885372 w 4070602"/>
              <a:gd name="connsiteY54"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36686 w 4070602"/>
              <a:gd name="connsiteY8" fmla="*/ 1326718 h 6784090"/>
              <a:gd name="connsiteX9" fmla="*/ 3294743 w 4070602"/>
              <a:gd name="connsiteY9" fmla="*/ 1587976 h 6784090"/>
              <a:gd name="connsiteX10" fmla="*/ 3309257 w 4070602"/>
              <a:gd name="connsiteY10" fmla="*/ 1704090 h 6784090"/>
              <a:gd name="connsiteX11" fmla="*/ 3323772 w 4070602"/>
              <a:gd name="connsiteY11" fmla="*/ 1849233 h 6784090"/>
              <a:gd name="connsiteX12" fmla="*/ 3280229 w 4070602"/>
              <a:gd name="connsiteY12" fmla="*/ 2589461 h 6784090"/>
              <a:gd name="connsiteX13" fmla="*/ 3251200 w 4070602"/>
              <a:gd name="connsiteY13" fmla="*/ 2676547 h 6784090"/>
              <a:gd name="connsiteX14" fmla="*/ 3323772 w 4070602"/>
              <a:gd name="connsiteY14" fmla="*/ 3068433 h 6784090"/>
              <a:gd name="connsiteX15" fmla="*/ 3526972 w 4070602"/>
              <a:gd name="connsiteY15" fmla="*/ 3271633 h 6784090"/>
              <a:gd name="connsiteX16" fmla="*/ 3643086 w 4070602"/>
              <a:gd name="connsiteY16" fmla="*/ 3300661 h 6784090"/>
              <a:gd name="connsiteX17" fmla="*/ 3817257 w 4070602"/>
              <a:gd name="connsiteY17" fmla="*/ 3416776 h 6784090"/>
              <a:gd name="connsiteX18" fmla="*/ 3860800 w 4070602"/>
              <a:gd name="connsiteY18" fmla="*/ 3474833 h 6784090"/>
              <a:gd name="connsiteX19" fmla="*/ 3918857 w 4070602"/>
              <a:gd name="connsiteY19" fmla="*/ 3532890 h 6784090"/>
              <a:gd name="connsiteX20" fmla="*/ 4049486 w 4070602"/>
              <a:gd name="connsiteY20" fmla="*/ 3924776 h 6784090"/>
              <a:gd name="connsiteX21" fmla="*/ 3962400 w 4070602"/>
              <a:gd name="connsiteY21" fmla="*/ 4635976 h 6784090"/>
              <a:gd name="connsiteX22" fmla="*/ 3686629 w 4070602"/>
              <a:gd name="connsiteY22" fmla="*/ 4839176 h 6784090"/>
              <a:gd name="connsiteX23" fmla="*/ 3585029 w 4070602"/>
              <a:gd name="connsiteY23" fmla="*/ 4969804 h 6784090"/>
              <a:gd name="connsiteX24" fmla="*/ 3396343 w 4070602"/>
              <a:gd name="connsiteY24" fmla="*/ 5158490 h 6784090"/>
              <a:gd name="connsiteX25" fmla="*/ 3265714 w 4070602"/>
              <a:gd name="connsiteY25" fmla="*/ 5390718 h 6784090"/>
              <a:gd name="connsiteX26" fmla="*/ 3178629 w 4070602"/>
              <a:gd name="connsiteY26" fmla="*/ 5535861 h 6784090"/>
              <a:gd name="connsiteX27" fmla="*/ 3077029 w 4070602"/>
              <a:gd name="connsiteY27" fmla="*/ 5826147 h 6784090"/>
              <a:gd name="connsiteX28" fmla="*/ 2989943 w 4070602"/>
              <a:gd name="connsiteY28" fmla="*/ 6043861 h 6784090"/>
              <a:gd name="connsiteX29" fmla="*/ 2931886 w 4070602"/>
              <a:gd name="connsiteY29" fmla="*/ 6174490 h 6784090"/>
              <a:gd name="connsiteX30" fmla="*/ 2888343 w 4070602"/>
              <a:gd name="connsiteY30" fmla="*/ 6334147 h 6784090"/>
              <a:gd name="connsiteX31" fmla="*/ 2844800 w 4070602"/>
              <a:gd name="connsiteY31" fmla="*/ 6522833 h 6784090"/>
              <a:gd name="connsiteX32" fmla="*/ 2612572 w 4070602"/>
              <a:gd name="connsiteY32" fmla="*/ 6726033 h 6784090"/>
              <a:gd name="connsiteX33" fmla="*/ 2336800 w 4070602"/>
              <a:gd name="connsiteY33" fmla="*/ 6769576 h 6784090"/>
              <a:gd name="connsiteX34" fmla="*/ 2235200 w 4070602"/>
              <a:gd name="connsiteY34" fmla="*/ 6784090 h 6784090"/>
              <a:gd name="connsiteX35" fmla="*/ 1857829 w 4070602"/>
              <a:gd name="connsiteY35" fmla="*/ 6711518 h 6784090"/>
              <a:gd name="connsiteX36" fmla="*/ 1538514 w 4070602"/>
              <a:gd name="connsiteY36" fmla="*/ 6682490 h 6784090"/>
              <a:gd name="connsiteX37" fmla="*/ 1248229 w 4070602"/>
              <a:gd name="connsiteY37" fmla="*/ 6624433 h 6784090"/>
              <a:gd name="connsiteX38" fmla="*/ 667657 w 4070602"/>
              <a:gd name="connsiteY38" fmla="*/ 6203518 h 6784090"/>
              <a:gd name="connsiteX39" fmla="*/ 493486 w 4070602"/>
              <a:gd name="connsiteY39" fmla="*/ 5884204 h 6784090"/>
              <a:gd name="connsiteX40" fmla="*/ 290286 w 4070602"/>
              <a:gd name="connsiteY40" fmla="*/ 5013347 h 6784090"/>
              <a:gd name="connsiteX41" fmla="*/ 217714 w 4070602"/>
              <a:gd name="connsiteY41" fmla="*/ 4563404 h 6784090"/>
              <a:gd name="connsiteX42" fmla="*/ 188686 w 4070602"/>
              <a:gd name="connsiteY42" fmla="*/ 3707061 h 6784090"/>
              <a:gd name="connsiteX43" fmla="*/ 87086 w 4070602"/>
              <a:gd name="connsiteY43" fmla="*/ 3315176 h 6784090"/>
              <a:gd name="connsiteX44" fmla="*/ 0 w 4070602"/>
              <a:gd name="connsiteY44" fmla="*/ 2487861 h 6784090"/>
              <a:gd name="connsiteX45" fmla="*/ 58057 w 4070602"/>
              <a:gd name="connsiteY45" fmla="*/ 1428318 h 6784090"/>
              <a:gd name="connsiteX46" fmla="*/ 174172 w 4070602"/>
              <a:gd name="connsiteY46" fmla="*/ 1138033 h 6784090"/>
              <a:gd name="connsiteX47" fmla="*/ 275772 w 4070602"/>
              <a:gd name="connsiteY47" fmla="*/ 847747 h 6784090"/>
              <a:gd name="connsiteX48" fmla="*/ 319314 w 4070602"/>
              <a:gd name="connsiteY48" fmla="*/ 644547 h 6784090"/>
              <a:gd name="connsiteX49" fmla="*/ 449943 w 4070602"/>
              <a:gd name="connsiteY49" fmla="*/ 397804 h 6784090"/>
              <a:gd name="connsiteX50" fmla="*/ 508000 w 4070602"/>
              <a:gd name="connsiteY50" fmla="*/ 209118 h 6784090"/>
              <a:gd name="connsiteX51" fmla="*/ 682172 w 4070602"/>
              <a:gd name="connsiteY51" fmla="*/ 34947 h 6784090"/>
              <a:gd name="connsiteX52" fmla="*/ 740229 w 4070602"/>
              <a:gd name="connsiteY52" fmla="*/ 20433 h 6784090"/>
              <a:gd name="connsiteX53" fmla="*/ 885372 w 4070602"/>
              <a:gd name="connsiteY53"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309257 w 4070602"/>
              <a:gd name="connsiteY9" fmla="*/ 1704090 h 6784090"/>
              <a:gd name="connsiteX10" fmla="*/ 3323772 w 4070602"/>
              <a:gd name="connsiteY10" fmla="*/ 1849233 h 6784090"/>
              <a:gd name="connsiteX11" fmla="*/ 3280229 w 4070602"/>
              <a:gd name="connsiteY11" fmla="*/ 2589461 h 6784090"/>
              <a:gd name="connsiteX12" fmla="*/ 3251200 w 4070602"/>
              <a:gd name="connsiteY12" fmla="*/ 2676547 h 6784090"/>
              <a:gd name="connsiteX13" fmla="*/ 3323772 w 4070602"/>
              <a:gd name="connsiteY13" fmla="*/ 3068433 h 6784090"/>
              <a:gd name="connsiteX14" fmla="*/ 3526972 w 4070602"/>
              <a:gd name="connsiteY14" fmla="*/ 3271633 h 6784090"/>
              <a:gd name="connsiteX15" fmla="*/ 3643086 w 4070602"/>
              <a:gd name="connsiteY15" fmla="*/ 3300661 h 6784090"/>
              <a:gd name="connsiteX16" fmla="*/ 3817257 w 4070602"/>
              <a:gd name="connsiteY16" fmla="*/ 3416776 h 6784090"/>
              <a:gd name="connsiteX17" fmla="*/ 3860800 w 4070602"/>
              <a:gd name="connsiteY17" fmla="*/ 3474833 h 6784090"/>
              <a:gd name="connsiteX18" fmla="*/ 3918857 w 4070602"/>
              <a:gd name="connsiteY18" fmla="*/ 3532890 h 6784090"/>
              <a:gd name="connsiteX19" fmla="*/ 4049486 w 4070602"/>
              <a:gd name="connsiteY19" fmla="*/ 3924776 h 6784090"/>
              <a:gd name="connsiteX20" fmla="*/ 3962400 w 4070602"/>
              <a:gd name="connsiteY20" fmla="*/ 4635976 h 6784090"/>
              <a:gd name="connsiteX21" fmla="*/ 3686629 w 4070602"/>
              <a:gd name="connsiteY21" fmla="*/ 4839176 h 6784090"/>
              <a:gd name="connsiteX22" fmla="*/ 3585029 w 4070602"/>
              <a:gd name="connsiteY22" fmla="*/ 4969804 h 6784090"/>
              <a:gd name="connsiteX23" fmla="*/ 3396343 w 4070602"/>
              <a:gd name="connsiteY23" fmla="*/ 5158490 h 6784090"/>
              <a:gd name="connsiteX24" fmla="*/ 3265714 w 4070602"/>
              <a:gd name="connsiteY24" fmla="*/ 5390718 h 6784090"/>
              <a:gd name="connsiteX25" fmla="*/ 3178629 w 4070602"/>
              <a:gd name="connsiteY25" fmla="*/ 5535861 h 6784090"/>
              <a:gd name="connsiteX26" fmla="*/ 3077029 w 4070602"/>
              <a:gd name="connsiteY26" fmla="*/ 5826147 h 6784090"/>
              <a:gd name="connsiteX27" fmla="*/ 2989943 w 4070602"/>
              <a:gd name="connsiteY27" fmla="*/ 6043861 h 6784090"/>
              <a:gd name="connsiteX28" fmla="*/ 2931886 w 4070602"/>
              <a:gd name="connsiteY28" fmla="*/ 6174490 h 6784090"/>
              <a:gd name="connsiteX29" fmla="*/ 2888343 w 4070602"/>
              <a:gd name="connsiteY29" fmla="*/ 6334147 h 6784090"/>
              <a:gd name="connsiteX30" fmla="*/ 2844800 w 4070602"/>
              <a:gd name="connsiteY30" fmla="*/ 6522833 h 6784090"/>
              <a:gd name="connsiteX31" fmla="*/ 2612572 w 4070602"/>
              <a:gd name="connsiteY31" fmla="*/ 6726033 h 6784090"/>
              <a:gd name="connsiteX32" fmla="*/ 2336800 w 4070602"/>
              <a:gd name="connsiteY32" fmla="*/ 6769576 h 6784090"/>
              <a:gd name="connsiteX33" fmla="*/ 2235200 w 4070602"/>
              <a:gd name="connsiteY33" fmla="*/ 6784090 h 6784090"/>
              <a:gd name="connsiteX34" fmla="*/ 1857829 w 4070602"/>
              <a:gd name="connsiteY34" fmla="*/ 6711518 h 6784090"/>
              <a:gd name="connsiteX35" fmla="*/ 1538514 w 4070602"/>
              <a:gd name="connsiteY35" fmla="*/ 6682490 h 6784090"/>
              <a:gd name="connsiteX36" fmla="*/ 1248229 w 4070602"/>
              <a:gd name="connsiteY36" fmla="*/ 6624433 h 6784090"/>
              <a:gd name="connsiteX37" fmla="*/ 667657 w 4070602"/>
              <a:gd name="connsiteY37" fmla="*/ 6203518 h 6784090"/>
              <a:gd name="connsiteX38" fmla="*/ 493486 w 4070602"/>
              <a:gd name="connsiteY38" fmla="*/ 5884204 h 6784090"/>
              <a:gd name="connsiteX39" fmla="*/ 290286 w 4070602"/>
              <a:gd name="connsiteY39" fmla="*/ 5013347 h 6784090"/>
              <a:gd name="connsiteX40" fmla="*/ 217714 w 4070602"/>
              <a:gd name="connsiteY40" fmla="*/ 4563404 h 6784090"/>
              <a:gd name="connsiteX41" fmla="*/ 188686 w 4070602"/>
              <a:gd name="connsiteY41" fmla="*/ 3707061 h 6784090"/>
              <a:gd name="connsiteX42" fmla="*/ 87086 w 4070602"/>
              <a:gd name="connsiteY42" fmla="*/ 3315176 h 6784090"/>
              <a:gd name="connsiteX43" fmla="*/ 0 w 4070602"/>
              <a:gd name="connsiteY43" fmla="*/ 2487861 h 6784090"/>
              <a:gd name="connsiteX44" fmla="*/ 58057 w 4070602"/>
              <a:gd name="connsiteY44" fmla="*/ 1428318 h 6784090"/>
              <a:gd name="connsiteX45" fmla="*/ 174172 w 4070602"/>
              <a:gd name="connsiteY45" fmla="*/ 1138033 h 6784090"/>
              <a:gd name="connsiteX46" fmla="*/ 275772 w 4070602"/>
              <a:gd name="connsiteY46" fmla="*/ 847747 h 6784090"/>
              <a:gd name="connsiteX47" fmla="*/ 319314 w 4070602"/>
              <a:gd name="connsiteY47" fmla="*/ 644547 h 6784090"/>
              <a:gd name="connsiteX48" fmla="*/ 449943 w 4070602"/>
              <a:gd name="connsiteY48" fmla="*/ 397804 h 6784090"/>
              <a:gd name="connsiteX49" fmla="*/ 508000 w 4070602"/>
              <a:gd name="connsiteY49" fmla="*/ 209118 h 6784090"/>
              <a:gd name="connsiteX50" fmla="*/ 682172 w 4070602"/>
              <a:gd name="connsiteY50" fmla="*/ 34947 h 6784090"/>
              <a:gd name="connsiteX51" fmla="*/ 740229 w 4070602"/>
              <a:gd name="connsiteY51" fmla="*/ 20433 h 6784090"/>
              <a:gd name="connsiteX52" fmla="*/ 885372 w 4070602"/>
              <a:gd name="connsiteY52"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323772 w 4070602"/>
              <a:gd name="connsiteY9" fmla="*/ 1849233 h 6784090"/>
              <a:gd name="connsiteX10" fmla="*/ 3280229 w 4070602"/>
              <a:gd name="connsiteY10" fmla="*/ 2589461 h 6784090"/>
              <a:gd name="connsiteX11" fmla="*/ 3251200 w 4070602"/>
              <a:gd name="connsiteY11" fmla="*/ 2676547 h 6784090"/>
              <a:gd name="connsiteX12" fmla="*/ 3323772 w 4070602"/>
              <a:gd name="connsiteY12" fmla="*/ 3068433 h 6784090"/>
              <a:gd name="connsiteX13" fmla="*/ 3526972 w 4070602"/>
              <a:gd name="connsiteY13" fmla="*/ 3271633 h 6784090"/>
              <a:gd name="connsiteX14" fmla="*/ 3643086 w 4070602"/>
              <a:gd name="connsiteY14" fmla="*/ 3300661 h 6784090"/>
              <a:gd name="connsiteX15" fmla="*/ 3817257 w 4070602"/>
              <a:gd name="connsiteY15" fmla="*/ 3416776 h 6784090"/>
              <a:gd name="connsiteX16" fmla="*/ 3860800 w 4070602"/>
              <a:gd name="connsiteY16" fmla="*/ 3474833 h 6784090"/>
              <a:gd name="connsiteX17" fmla="*/ 3918857 w 4070602"/>
              <a:gd name="connsiteY17" fmla="*/ 3532890 h 6784090"/>
              <a:gd name="connsiteX18" fmla="*/ 4049486 w 4070602"/>
              <a:gd name="connsiteY18" fmla="*/ 3924776 h 6784090"/>
              <a:gd name="connsiteX19" fmla="*/ 3962400 w 4070602"/>
              <a:gd name="connsiteY19" fmla="*/ 4635976 h 6784090"/>
              <a:gd name="connsiteX20" fmla="*/ 3686629 w 4070602"/>
              <a:gd name="connsiteY20" fmla="*/ 4839176 h 6784090"/>
              <a:gd name="connsiteX21" fmla="*/ 3585029 w 4070602"/>
              <a:gd name="connsiteY21" fmla="*/ 4969804 h 6784090"/>
              <a:gd name="connsiteX22" fmla="*/ 3396343 w 4070602"/>
              <a:gd name="connsiteY22" fmla="*/ 5158490 h 6784090"/>
              <a:gd name="connsiteX23" fmla="*/ 3265714 w 4070602"/>
              <a:gd name="connsiteY23" fmla="*/ 5390718 h 6784090"/>
              <a:gd name="connsiteX24" fmla="*/ 3178629 w 4070602"/>
              <a:gd name="connsiteY24" fmla="*/ 5535861 h 6784090"/>
              <a:gd name="connsiteX25" fmla="*/ 3077029 w 4070602"/>
              <a:gd name="connsiteY25" fmla="*/ 5826147 h 6784090"/>
              <a:gd name="connsiteX26" fmla="*/ 2989943 w 4070602"/>
              <a:gd name="connsiteY26" fmla="*/ 6043861 h 6784090"/>
              <a:gd name="connsiteX27" fmla="*/ 2931886 w 4070602"/>
              <a:gd name="connsiteY27" fmla="*/ 6174490 h 6784090"/>
              <a:gd name="connsiteX28" fmla="*/ 2888343 w 4070602"/>
              <a:gd name="connsiteY28" fmla="*/ 6334147 h 6784090"/>
              <a:gd name="connsiteX29" fmla="*/ 2844800 w 4070602"/>
              <a:gd name="connsiteY29" fmla="*/ 6522833 h 6784090"/>
              <a:gd name="connsiteX30" fmla="*/ 2612572 w 4070602"/>
              <a:gd name="connsiteY30" fmla="*/ 6726033 h 6784090"/>
              <a:gd name="connsiteX31" fmla="*/ 2336800 w 4070602"/>
              <a:gd name="connsiteY31" fmla="*/ 6769576 h 6784090"/>
              <a:gd name="connsiteX32" fmla="*/ 2235200 w 4070602"/>
              <a:gd name="connsiteY32" fmla="*/ 6784090 h 6784090"/>
              <a:gd name="connsiteX33" fmla="*/ 1857829 w 4070602"/>
              <a:gd name="connsiteY33" fmla="*/ 6711518 h 6784090"/>
              <a:gd name="connsiteX34" fmla="*/ 1538514 w 4070602"/>
              <a:gd name="connsiteY34" fmla="*/ 6682490 h 6784090"/>
              <a:gd name="connsiteX35" fmla="*/ 1248229 w 4070602"/>
              <a:gd name="connsiteY35" fmla="*/ 6624433 h 6784090"/>
              <a:gd name="connsiteX36" fmla="*/ 667657 w 4070602"/>
              <a:gd name="connsiteY36" fmla="*/ 6203518 h 6784090"/>
              <a:gd name="connsiteX37" fmla="*/ 493486 w 4070602"/>
              <a:gd name="connsiteY37" fmla="*/ 5884204 h 6784090"/>
              <a:gd name="connsiteX38" fmla="*/ 290286 w 4070602"/>
              <a:gd name="connsiteY38" fmla="*/ 5013347 h 6784090"/>
              <a:gd name="connsiteX39" fmla="*/ 217714 w 4070602"/>
              <a:gd name="connsiteY39" fmla="*/ 4563404 h 6784090"/>
              <a:gd name="connsiteX40" fmla="*/ 188686 w 4070602"/>
              <a:gd name="connsiteY40" fmla="*/ 3707061 h 6784090"/>
              <a:gd name="connsiteX41" fmla="*/ 87086 w 4070602"/>
              <a:gd name="connsiteY41" fmla="*/ 3315176 h 6784090"/>
              <a:gd name="connsiteX42" fmla="*/ 0 w 4070602"/>
              <a:gd name="connsiteY42" fmla="*/ 2487861 h 6784090"/>
              <a:gd name="connsiteX43" fmla="*/ 58057 w 4070602"/>
              <a:gd name="connsiteY43" fmla="*/ 1428318 h 6784090"/>
              <a:gd name="connsiteX44" fmla="*/ 174172 w 4070602"/>
              <a:gd name="connsiteY44" fmla="*/ 1138033 h 6784090"/>
              <a:gd name="connsiteX45" fmla="*/ 275772 w 4070602"/>
              <a:gd name="connsiteY45" fmla="*/ 847747 h 6784090"/>
              <a:gd name="connsiteX46" fmla="*/ 319314 w 4070602"/>
              <a:gd name="connsiteY46" fmla="*/ 644547 h 6784090"/>
              <a:gd name="connsiteX47" fmla="*/ 449943 w 4070602"/>
              <a:gd name="connsiteY47" fmla="*/ 397804 h 6784090"/>
              <a:gd name="connsiteX48" fmla="*/ 508000 w 4070602"/>
              <a:gd name="connsiteY48" fmla="*/ 209118 h 6784090"/>
              <a:gd name="connsiteX49" fmla="*/ 682172 w 4070602"/>
              <a:gd name="connsiteY49" fmla="*/ 34947 h 6784090"/>
              <a:gd name="connsiteX50" fmla="*/ 740229 w 4070602"/>
              <a:gd name="connsiteY50" fmla="*/ 20433 h 6784090"/>
              <a:gd name="connsiteX51" fmla="*/ 885372 w 4070602"/>
              <a:gd name="connsiteY51"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280229 w 4070602"/>
              <a:gd name="connsiteY9" fmla="*/ 2589461 h 6784090"/>
              <a:gd name="connsiteX10" fmla="*/ 3251200 w 4070602"/>
              <a:gd name="connsiteY10" fmla="*/ 2676547 h 6784090"/>
              <a:gd name="connsiteX11" fmla="*/ 3323772 w 4070602"/>
              <a:gd name="connsiteY11" fmla="*/ 3068433 h 6784090"/>
              <a:gd name="connsiteX12" fmla="*/ 3526972 w 4070602"/>
              <a:gd name="connsiteY12" fmla="*/ 3271633 h 6784090"/>
              <a:gd name="connsiteX13" fmla="*/ 3643086 w 4070602"/>
              <a:gd name="connsiteY13" fmla="*/ 3300661 h 6784090"/>
              <a:gd name="connsiteX14" fmla="*/ 3817257 w 4070602"/>
              <a:gd name="connsiteY14" fmla="*/ 3416776 h 6784090"/>
              <a:gd name="connsiteX15" fmla="*/ 3860800 w 4070602"/>
              <a:gd name="connsiteY15" fmla="*/ 3474833 h 6784090"/>
              <a:gd name="connsiteX16" fmla="*/ 3918857 w 4070602"/>
              <a:gd name="connsiteY16" fmla="*/ 3532890 h 6784090"/>
              <a:gd name="connsiteX17" fmla="*/ 4049486 w 4070602"/>
              <a:gd name="connsiteY17" fmla="*/ 3924776 h 6784090"/>
              <a:gd name="connsiteX18" fmla="*/ 3962400 w 4070602"/>
              <a:gd name="connsiteY18" fmla="*/ 4635976 h 6784090"/>
              <a:gd name="connsiteX19" fmla="*/ 3686629 w 4070602"/>
              <a:gd name="connsiteY19" fmla="*/ 4839176 h 6784090"/>
              <a:gd name="connsiteX20" fmla="*/ 3585029 w 4070602"/>
              <a:gd name="connsiteY20" fmla="*/ 4969804 h 6784090"/>
              <a:gd name="connsiteX21" fmla="*/ 3396343 w 4070602"/>
              <a:gd name="connsiteY21" fmla="*/ 5158490 h 6784090"/>
              <a:gd name="connsiteX22" fmla="*/ 3265714 w 4070602"/>
              <a:gd name="connsiteY22" fmla="*/ 5390718 h 6784090"/>
              <a:gd name="connsiteX23" fmla="*/ 3178629 w 4070602"/>
              <a:gd name="connsiteY23" fmla="*/ 5535861 h 6784090"/>
              <a:gd name="connsiteX24" fmla="*/ 3077029 w 4070602"/>
              <a:gd name="connsiteY24" fmla="*/ 5826147 h 6784090"/>
              <a:gd name="connsiteX25" fmla="*/ 2989943 w 4070602"/>
              <a:gd name="connsiteY25" fmla="*/ 6043861 h 6784090"/>
              <a:gd name="connsiteX26" fmla="*/ 2931886 w 4070602"/>
              <a:gd name="connsiteY26" fmla="*/ 6174490 h 6784090"/>
              <a:gd name="connsiteX27" fmla="*/ 2888343 w 4070602"/>
              <a:gd name="connsiteY27" fmla="*/ 6334147 h 6784090"/>
              <a:gd name="connsiteX28" fmla="*/ 2844800 w 4070602"/>
              <a:gd name="connsiteY28" fmla="*/ 6522833 h 6784090"/>
              <a:gd name="connsiteX29" fmla="*/ 2612572 w 4070602"/>
              <a:gd name="connsiteY29" fmla="*/ 6726033 h 6784090"/>
              <a:gd name="connsiteX30" fmla="*/ 2336800 w 4070602"/>
              <a:gd name="connsiteY30" fmla="*/ 6769576 h 6784090"/>
              <a:gd name="connsiteX31" fmla="*/ 2235200 w 4070602"/>
              <a:gd name="connsiteY31" fmla="*/ 6784090 h 6784090"/>
              <a:gd name="connsiteX32" fmla="*/ 1857829 w 4070602"/>
              <a:gd name="connsiteY32" fmla="*/ 6711518 h 6784090"/>
              <a:gd name="connsiteX33" fmla="*/ 1538514 w 4070602"/>
              <a:gd name="connsiteY33" fmla="*/ 6682490 h 6784090"/>
              <a:gd name="connsiteX34" fmla="*/ 1248229 w 4070602"/>
              <a:gd name="connsiteY34" fmla="*/ 6624433 h 6784090"/>
              <a:gd name="connsiteX35" fmla="*/ 667657 w 4070602"/>
              <a:gd name="connsiteY35" fmla="*/ 6203518 h 6784090"/>
              <a:gd name="connsiteX36" fmla="*/ 493486 w 4070602"/>
              <a:gd name="connsiteY36" fmla="*/ 5884204 h 6784090"/>
              <a:gd name="connsiteX37" fmla="*/ 290286 w 4070602"/>
              <a:gd name="connsiteY37" fmla="*/ 5013347 h 6784090"/>
              <a:gd name="connsiteX38" fmla="*/ 217714 w 4070602"/>
              <a:gd name="connsiteY38" fmla="*/ 4563404 h 6784090"/>
              <a:gd name="connsiteX39" fmla="*/ 188686 w 4070602"/>
              <a:gd name="connsiteY39" fmla="*/ 3707061 h 6784090"/>
              <a:gd name="connsiteX40" fmla="*/ 87086 w 4070602"/>
              <a:gd name="connsiteY40" fmla="*/ 3315176 h 6784090"/>
              <a:gd name="connsiteX41" fmla="*/ 0 w 4070602"/>
              <a:gd name="connsiteY41" fmla="*/ 2487861 h 6784090"/>
              <a:gd name="connsiteX42" fmla="*/ 58057 w 4070602"/>
              <a:gd name="connsiteY42" fmla="*/ 1428318 h 6784090"/>
              <a:gd name="connsiteX43" fmla="*/ 174172 w 4070602"/>
              <a:gd name="connsiteY43" fmla="*/ 1138033 h 6784090"/>
              <a:gd name="connsiteX44" fmla="*/ 275772 w 4070602"/>
              <a:gd name="connsiteY44" fmla="*/ 847747 h 6784090"/>
              <a:gd name="connsiteX45" fmla="*/ 319314 w 4070602"/>
              <a:gd name="connsiteY45" fmla="*/ 644547 h 6784090"/>
              <a:gd name="connsiteX46" fmla="*/ 449943 w 4070602"/>
              <a:gd name="connsiteY46" fmla="*/ 397804 h 6784090"/>
              <a:gd name="connsiteX47" fmla="*/ 508000 w 4070602"/>
              <a:gd name="connsiteY47" fmla="*/ 209118 h 6784090"/>
              <a:gd name="connsiteX48" fmla="*/ 682172 w 4070602"/>
              <a:gd name="connsiteY48" fmla="*/ 34947 h 6784090"/>
              <a:gd name="connsiteX49" fmla="*/ 740229 w 4070602"/>
              <a:gd name="connsiteY49" fmla="*/ 20433 h 6784090"/>
              <a:gd name="connsiteX50" fmla="*/ 885372 w 4070602"/>
              <a:gd name="connsiteY50"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280229 w 4070602"/>
              <a:gd name="connsiteY9" fmla="*/ 2589461 h 6784090"/>
              <a:gd name="connsiteX10" fmla="*/ 3323772 w 4070602"/>
              <a:gd name="connsiteY10" fmla="*/ 3068433 h 6784090"/>
              <a:gd name="connsiteX11" fmla="*/ 3526972 w 4070602"/>
              <a:gd name="connsiteY11" fmla="*/ 3271633 h 6784090"/>
              <a:gd name="connsiteX12" fmla="*/ 3643086 w 4070602"/>
              <a:gd name="connsiteY12" fmla="*/ 3300661 h 6784090"/>
              <a:gd name="connsiteX13" fmla="*/ 3817257 w 4070602"/>
              <a:gd name="connsiteY13" fmla="*/ 3416776 h 6784090"/>
              <a:gd name="connsiteX14" fmla="*/ 3860800 w 4070602"/>
              <a:gd name="connsiteY14" fmla="*/ 3474833 h 6784090"/>
              <a:gd name="connsiteX15" fmla="*/ 3918857 w 4070602"/>
              <a:gd name="connsiteY15" fmla="*/ 3532890 h 6784090"/>
              <a:gd name="connsiteX16" fmla="*/ 4049486 w 4070602"/>
              <a:gd name="connsiteY16" fmla="*/ 3924776 h 6784090"/>
              <a:gd name="connsiteX17" fmla="*/ 3962400 w 4070602"/>
              <a:gd name="connsiteY17" fmla="*/ 4635976 h 6784090"/>
              <a:gd name="connsiteX18" fmla="*/ 3686629 w 4070602"/>
              <a:gd name="connsiteY18" fmla="*/ 4839176 h 6784090"/>
              <a:gd name="connsiteX19" fmla="*/ 3585029 w 4070602"/>
              <a:gd name="connsiteY19" fmla="*/ 4969804 h 6784090"/>
              <a:gd name="connsiteX20" fmla="*/ 3396343 w 4070602"/>
              <a:gd name="connsiteY20" fmla="*/ 5158490 h 6784090"/>
              <a:gd name="connsiteX21" fmla="*/ 3265714 w 4070602"/>
              <a:gd name="connsiteY21" fmla="*/ 5390718 h 6784090"/>
              <a:gd name="connsiteX22" fmla="*/ 3178629 w 4070602"/>
              <a:gd name="connsiteY22" fmla="*/ 5535861 h 6784090"/>
              <a:gd name="connsiteX23" fmla="*/ 3077029 w 4070602"/>
              <a:gd name="connsiteY23" fmla="*/ 5826147 h 6784090"/>
              <a:gd name="connsiteX24" fmla="*/ 2989943 w 4070602"/>
              <a:gd name="connsiteY24" fmla="*/ 6043861 h 6784090"/>
              <a:gd name="connsiteX25" fmla="*/ 2931886 w 4070602"/>
              <a:gd name="connsiteY25" fmla="*/ 6174490 h 6784090"/>
              <a:gd name="connsiteX26" fmla="*/ 2888343 w 4070602"/>
              <a:gd name="connsiteY26" fmla="*/ 6334147 h 6784090"/>
              <a:gd name="connsiteX27" fmla="*/ 2844800 w 4070602"/>
              <a:gd name="connsiteY27" fmla="*/ 6522833 h 6784090"/>
              <a:gd name="connsiteX28" fmla="*/ 2612572 w 4070602"/>
              <a:gd name="connsiteY28" fmla="*/ 6726033 h 6784090"/>
              <a:gd name="connsiteX29" fmla="*/ 2336800 w 4070602"/>
              <a:gd name="connsiteY29" fmla="*/ 6769576 h 6784090"/>
              <a:gd name="connsiteX30" fmla="*/ 2235200 w 4070602"/>
              <a:gd name="connsiteY30" fmla="*/ 6784090 h 6784090"/>
              <a:gd name="connsiteX31" fmla="*/ 1857829 w 4070602"/>
              <a:gd name="connsiteY31" fmla="*/ 6711518 h 6784090"/>
              <a:gd name="connsiteX32" fmla="*/ 1538514 w 4070602"/>
              <a:gd name="connsiteY32" fmla="*/ 6682490 h 6784090"/>
              <a:gd name="connsiteX33" fmla="*/ 1248229 w 4070602"/>
              <a:gd name="connsiteY33" fmla="*/ 6624433 h 6784090"/>
              <a:gd name="connsiteX34" fmla="*/ 667657 w 4070602"/>
              <a:gd name="connsiteY34" fmla="*/ 6203518 h 6784090"/>
              <a:gd name="connsiteX35" fmla="*/ 493486 w 4070602"/>
              <a:gd name="connsiteY35" fmla="*/ 5884204 h 6784090"/>
              <a:gd name="connsiteX36" fmla="*/ 290286 w 4070602"/>
              <a:gd name="connsiteY36" fmla="*/ 5013347 h 6784090"/>
              <a:gd name="connsiteX37" fmla="*/ 217714 w 4070602"/>
              <a:gd name="connsiteY37" fmla="*/ 4563404 h 6784090"/>
              <a:gd name="connsiteX38" fmla="*/ 188686 w 4070602"/>
              <a:gd name="connsiteY38" fmla="*/ 3707061 h 6784090"/>
              <a:gd name="connsiteX39" fmla="*/ 87086 w 4070602"/>
              <a:gd name="connsiteY39" fmla="*/ 3315176 h 6784090"/>
              <a:gd name="connsiteX40" fmla="*/ 0 w 4070602"/>
              <a:gd name="connsiteY40" fmla="*/ 2487861 h 6784090"/>
              <a:gd name="connsiteX41" fmla="*/ 58057 w 4070602"/>
              <a:gd name="connsiteY41" fmla="*/ 1428318 h 6784090"/>
              <a:gd name="connsiteX42" fmla="*/ 174172 w 4070602"/>
              <a:gd name="connsiteY42" fmla="*/ 1138033 h 6784090"/>
              <a:gd name="connsiteX43" fmla="*/ 275772 w 4070602"/>
              <a:gd name="connsiteY43" fmla="*/ 847747 h 6784090"/>
              <a:gd name="connsiteX44" fmla="*/ 319314 w 4070602"/>
              <a:gd name="connsiteY44" fmla="*/ 644547 h 6784090"/>
              <a:gd name="connsiteX45" fmla="*/ 449943 w 4070602"/>
              <a:gd name="connsiteY45" fmla="*/ 397804 h 6784090"/>
              <a:gd name="connsiteX46" fmla="*/ 508000 w 4070602"/>
              <a:gd name="connsiteY46" fmla="*/ 209118 h 6784090"/>
              <a:gd name="connsiteX47" fmla="*/ 682172 w 4070602"/>
              <a:gd name="connsiteY47" fmla="*/ 34947 h 6784090"/>
              <a:gd name="connsiteX48" fmla="*/ 740229 w 4070602"/>
              <a:gd name="connsiteY48" fmla="*/ 20433 h 6784090"/>
              <a:gd name="connsiteX49" fmla="*/ 885372 w 4070602"/>
              <a:gd name="connsiteY49"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280229 w 4070602"/>
              <a:gd name="connsiteY9" fmla="*/ 2589461 h 6784090"/>
              <a:gd name="connsiteX10" fmla="*/ 3323772 w 4070602"/>
              <a:gd name="connsiteY10" fmla="*/ 3068433 h 6784090"/>
              <a:gd name="connsiteX11" fmla="*/ 3526972 w 4070602"/>
              <a:gd name="connsiteY11" fmla="*/ 3271633 h 6784090"/>
              <a:gd name="connsiteX12" fmla="*/ 3817257 w 4070602"/>
              <a:gd name="connsiteY12" fmla="*/ 3416776 h 6784090"/>
              <a:gd name="connsiteX13" fmla="*/ 3860800 w 4070602"/>
              <a:gd name="connsiteY13" fmla="*/ 3474833 h 6784090"/>
              <a:gd name="connsiteX14" fmla="*/ 3918857 w 4070602"/>
              <a:gd name="connsiteY14" fmla="*/ 3532890 h 6784090"/>
              <a:gd name="connsiteX15" fmla="*/ 4049486 w 4070602"/>
              <a:gd name="connsiteY15" fmla="*/ 3924776 h 6784090"/>
              <a:gd name="connsiteX16" fmla="*/ 3962400 w 4070602"/>
              <a:gd name="connsiteY16" fmla="*/ 4635976 h 6784090"/>
              <a:gd name="connsiteX17" fmla="*/ 3686629 w 4070602"/>
              <a:gd name="connsiteY17" fmla="*/ 4839176 h 6784090"/>
              <a:gd name="connsiteX18" fmla="*/ 3585029 w 4070602"/>
              <a:gd name="connsiteY18" fmla="*/ 4969804 h 6784090"/>
              <a:gd name="connsiteX19" fmla="*/ 3396343 w 4070602"/>
              <a:gd name="connsiteY19" fmla="*/ 5158490 h 6784090"/>
              <a:gd name="connsiteX20" fmla="*/ 3265714 w 4070602"/>
              <a:gd name="connsiteY20" fmla="*/ 5390718 h 6784090"/>
              <a:gd name="connsiteX21" fmla="*/ 3178629 w 4070602"/>
              <a:gd name="connsiteY21" fmla="*/ 5535861 h 6784090"/>
              <a:gd name="connsiteX22" fmla="*/ 3077029 w 4070602"/>
              <a:gd name="connsiteY22" fmla="*/ 5826147 h 6784090"/>
              <a:gd name="connsiteX23" fmla="*/ 2989943 w 4070602"/>
              <a:gd name="connsiteY23" fmla="*/ 6043861 h 6784090"/>
              <a:gd name="connsiteX24" fmla="*/ 2931886 w 4070602"/>
              <a:gd name="connsiteY24" fmla="*/ 6174490 h 6784090"/>
              <a:gd name="connsiteX25" fmla="*/ 2888343 w 4070602"/>
              <a:gd name="connsiteY25" fmla="*/ 6334147 h 6784090"/>
              <a:gd name="connsiteX26" fmla="*/ 2844800 w 4070602"/>
              <a:gd name="connsiteY26" fmla="*/ 6522833 h 6784090"/>
              <a:gd name="connsiteX27" fmla="*/ 2612572 w 4070602"/>
              <a:gd name="connsiteY27" fmla="*/ 6726033 h 6784090"/>
              <a:gd name="connsiteX28" fmla="*/ 2336800 w 4070602"/>
              <a:gd name="connsiteY28" fmla="*/ 6769576 h 6784090"/>
              <a:gd name="connsiteX29" fmla="*/ 2235200 w 4070602"/>
              <a:gd name="connsiteY29" fmla="*/ 6784090 h 6784090"/>
              <a:gd name="connsiteX30" fmla="*/ 1857829 w 4070602"/>
              <a:gd name="connsiteY30" fmla="*/ 6711518 h 6784090"/>
              <a:gd name="connsiteX31" fmla="*/ 1538514 w 4070602"/>
              <a:gd name="connsiteY31" fmla="*/ 6682490 h 6784090"/>
              <a:gd name="connsiteX32" fmla="*/ 1248229 w 4070602"/>
              <a:gd name="connsiteY32" fmla="*/ 6624433 h 6784090"/>
              <a:gd name="connsiteX33" fmla="*/ 667657 w 4070602"/>
              <a:gd name="connsiteY33" fmla="*/ 6203518 h 6784090"/>
              <a:gd name="connsiteX34" fmla="*/ 493486 w 4070602"/>
              <a:gd name="connsiteY34" fmla="*/ 5884204 h 6784090"/>
              <a:gd name="connsiteX35" fmla="*/ 290286 w 4070602"/>
              <a:gd name="connsiteY35" fmla="*/ 5013347 h 6784090"/>
              <a:gd name="connsiteX36" fmla="*/ 217714 w 4070602"/>
              <a:gd name="connsiteY36" fmla="*/ 4563404 h 6784090"/>
              <a:gd name="connsiteX37" fmla="*/ 188686 w 4070602"/>
              <a:gd name="connsiteY37" fmla="*/ 3707061 h 6784090"/>
              <a:gd name="connsiteX38" fmla="*/ 87086 w 4070602"/>
              <a:gd name="connsiteY38" fmla="*/ 3315176 h 6784090"/>
              <a:gd name="connsiteX39" fmla="*/ 0 w 4070602"/>
              <a:gd name="connsiteY39" fmla="*/ 2487861 h 6784090"/>
              <a:gd name="connsiteX40" fmla="*/ 58057 w 4070602"/>
              <a:gd name="connsiteY40" fmla="*/ 1428318 h 6784090"/>
              <a:gd name="connsiteX41" fmla="*/ 174172 w 4070602"/>
              <a:gd name="connsiteY41" fmla="*/ 1138033 h 6784090"/>
              <a:gd name="connsiteX42" fmla="*/ 275772 w 4070602"/>
              <a:gd name="connsiteY42" fmla="*/ 847747 h 6784090"/>
              <a:gd name="connsiteX43" fmla="*/ 319314 w 4070602"/>
              <a:gd name="connsiteY43" fmla="*/ 644547 h 6784090"/>
              <a:gd name="connsiteX44" fmla="*/ 449943 w 4070602"/>
              <a:gd name="connsiteY44" fmla="*/ 397804 h 6784090"/>
              <a:gd name="connsiteX45" fmla="*/ 508000 w 4070602"/>
              <a:gd name="connsiteY45" fmla="*/ 209118 h 6784090"/>
              <a:gd name="connsiteX46" fmla="*/ 682172 w 4070602"/>
              <a:gd name="connsiteY46" fmla="*/ 34947 h 6784090"/>
              <a:gd name="connsiteX47" fmla="*/ 740229 w 4070602"/>
              <a:gd name="connsiteY47" fmla="*/ 20433 h 6784090"/>
              <a:gd name="connsiteX48" fmla="*/ 885372 w 4070602"/>
              <a:gd name="connsiteY48"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280229 w 4070602"/>
              <a:gd name="connsiteY9" fmla="*/ 2589461 h 6784090"/>
              <a:gd name="connsiteX10" fmla="*/ 3323772 w 4070602"/>
              <a:gd name="connsiteY10" fmla="*/ 3068433 h 6784090"/>
              <a:gd name="connsiteX11" fmla="*/ 3526972 w 4070602"/>
              <a:gd name="connsiteY11" fmla="*/ 3271633 h 6784090"/>
              <a:gd name="connsiteX12" fmla="*/ 3817257 w 4070602"/>
              <a:gd name="connsiteY12" fmla="*/ 3416776 h 6784090"/>
              <a:gd name="connsiteX13" fmla="*/ 3918857 w 4070602"/>
              <a:gd name="connsiteY13" fmla="*/ 3532890 h 6784090"/>
              <a:gd name="connsiteX14" fmla="*/ 4049486 w 4070602"/>
              <a:gd name="connsiteY14" fmla="*/ 3924776 h 6784090"/>
              <a:gd name="connsiteX15" fmla="*/ 3962400 w 4070602"/>
              <a:gd name="connsiteY15" fmla="*/ 4635976 h 6784090"/>
              <a:gd name="connsiteX16" fmla="*/ 3686629 w 4070602"/>
              <a:gd name="connsiteY16" fmla="*/ 4839176 h 6784090"/>
              <a:gd name="connsiteX17" fmla="*/ 3585029 w 4070602"/>
              <a:gd name="connsiteY17" fmla="*/ 4969804 h 6784090"/>
              <a:gd name="connsiteX18" fmla="*/ 3396343 w 4070602"/>
              <a:gd name="connsiteY18" fmla="*/ 5158490 h 6784090"/>
              <a:gd name="connsiteX19" fmla="*/ 3265714 w 4070602"/>
              <a:gd name="connsiteY19" fmla="*/ 5390718 h 6784090"/>
              <a:gd name="connsiteX20" fmla="*/ 3178629 w 4070602"/>
              <a:gd name="connsiteY20" fmla="*/ 5535861 h 6784090"/>
              <a:gd name="connsiteX21" fmla="*/ 3077029 w 4070602"/>
              <a:gd name="connsiteY21" fmla="*/ 5826147 h 6784090"/>
              <a:gd name="connsiteX22" fmla="*/ 2989943 w 4070602"/>
              <a:gd name="connsiteY22" fmla="*/ 6043861 h 6784090"/>
              <a:gd name="connsiteX23" fmla="*/ 2931886 w 4070602"/>
              <a:gd name="connsiteY23" fmla="*/ 6174490 h 6784090"/>
              <a:gd name="connsiteX24" fmla="*/ 2888343 w 4070602"/>
              <a:gd name="connsiteY24" fmla="*/ 6334147 h 6784090"/>
              <a:gd name="connsiteX25" fmla="*/ 2844800 w 4070602"/>
              <a:gd name="connsiteY25" fmla="*/ 6522833 h 6784090"/>
              <a:gd name="connsiteX26" fmla="*/ 2612572 w 4070602"/>
              <a:gd name="connsiteY26" fmla="*/ 6726033 h 6784090"/>
              <a:gd name="connsiteX27" fmla="*/ 2336800 w 4070602"/>
              <a:gd name="connsiteY27" fmla="*/ 6769576 h 6784090"/>
              <a:gd name="connsiteX28" fmla="*/ 2235200 w 4070602"/>
              <a:gd name="connsiteY28" fmla="*/ 6784090 h 6784090"/>
              <a:gd name="connsiteX29" fmla="*/ 1857829 w 4070602"/>
              <a:gd name="connsiteY29" fmla="*/ 6711518 h 6784090"/>
              <a:gd name="connsiteX30" fmla="*/ 1538514 w 4070602"/>
              <a:gd name="connsiteY30" fmla="*/ 6682490 h 6784090"/>
              <a:gd name="connsiteX31" fmla="*/ 1248229 w 4070602"/>
              <a:gd name="connsiteY31" fmla="*/ 6624433 h 6784090"/>
              <a:gd name="connsiteX32" fmla="*/ 667657 w 4070602"/>
              <a:gd name="connsiteY32" fmla="*/ 6203518 h 6784090"/>
              <a:gd name="connsiteX33" fmla="*/ 493486 w 4070602"/>
              <a:gd name="connsiteY33" fmla="*/ 5884204 h 6784090"/>
              <a:gd name="connsiteX34" fmla="*/ 290286 w 4070602"/>
              <a:gd name="connsiteY34" fmla="*/ 5013347 h 6784090"/>
              <a:gd name="connsiteX35" fmla="*/ 217714 w 4070602"/>
              <a:gd name="connsiteY35" fmla="*/ 4563404 h 6784090"/>
              <a:gd name="connsiteX36" fmla="*/ 188686 w 4070602"/>
              <a:gd name="connsiteY36" fmla="*/ 3707061 h 6784090"/>
              <a:gd name="connsiteX37" fmla="*/ 87086 w 4070602"/>
              <a:gd name="connsiteY37" fmla="*/ 3315176 h 6784090"/>
              <a:gd name="connsiteX38" fmla="*/ 0 w 4070602"/>
              <a:gd name="connsiteY38" fmla="*/ 2487861 h 6784090"/>
              <a:gd name="connsiteX39" fmla="*/ 58057 w 4070602"/>
              <a:gd name="connsiteY39" fmla="*/ 1428318 h 6784090"/>
              <a:gd name="connsiteX40" fmla="*/ 174172 w 4070602"/>
              <a:gd name="connsiteY40" fmla="*/ 1138033 h 6784090"/>
              <a:gd name="connsiteX41" fmla="*/ 275772 w 4070602"/>
              <a:gd name="connsiteY41" fmla="*/ 847747 h 6784090"/>
              <a:gd name="connsiteX42" fmla="*/ 319314 w 4070602"/>
              <a:gd name="connsiteY42" fmla="*/ 644547 h 6784090"/>
              <a:gd name="connsiteX43" fmla="*/ 449943 w 4070602"/>
              <a:gd name="connsiteY43" fmla="*/ 397804 h 6784090"/>
              <a:gd name="connsiteX44" fmla="*/ 508000 w 4070602"/>
              <a:gd name="connsiteY44" fmla="*/ 209118 h 6784090"/>
              <a:gd name="connsiteX45" fmla="*/ 682172 w 4070602"/>
              <a:gd name="connsiteY45" fmla="*/ 34947 h 6784090"/>
              <a:gd name="connsiteX46" fmla="*/ 740229 w 4070602"/>
              <a:gd name="connsiteY46" fmla="*/ 20433 h 6784090"/>
              <a:gd name="connsiteX47" fmla="*/ 885372 w 4070602"/>
              <a:gd name="connsiteY47" fmla="*/ 34947 h 6784090"/>
              <a:gd name="connsiteX0" fmla="*/ 885372 w 4070602"/>
              <a:gd name="connsiteY0" fmla="*/ 34947 h 6784090"/>
              <a:gd name="connsiteX1" fmla="*/ 914400 w 4070602"/>
              <a:gd name="connsiteY1" fmla="*/ 34947 h 6784090"/>
              <a:gd name="connsiteX2" fmla="*/ 1190172 w 4070602"/>
              <a:gd name="connsiteY2" fmla="*/ 513918 h 6784090"/>
              <a:gd name="connsiteX3" fmla="*/ 1436914 w 4070602"/>
              <a:gd name="connsiteY3" fmla="*/ 731633 h 6784090"/>
              <a:gd name="connsiteX4" fmla="*/ 1799772 w 4070602"/>
              <a:gd name="connsiteY4" fmla="*/ 818718 h 6784090"/>
              <a:gd name="connsiteX5" fmla="*/ 2670629 w 4070602"/>
              <a:gd name="connsiteY5" fmla="*/ 818718 h 6784090"/>
              <a:gd name="connsiteX6" fmla="*/ 2946400 w 4070602"/>
              <a:gd name="connsiteY6" fmla="*/ 949347 h 6784090"/>
              <a:gd name="connsiteX7" fmla="*/ 3135086 w 4070602"/>
              <a:gd name="connsiteY7" fmla="*/ 1094490 h 6784090"/>
              <a:gd name="connsiteX8" fmla="*/ 3294743 w 4070602"/>
              <a:gd name="connsiteY8" fmla="*/ 1587976 h 6784090"/>
              <a:gd name="connsiteX9" fmla="*/ 3280229 w 4070602"/>
              <a:gd name="connsiteY9" fmla="*/ 2589461 h 6784090"/>
              <a:gd name="connsiteX10" fmla="*/ 3323772 w 4070602"/>
              <a:gd name="connsiteY10" fmla="*/ 3068433 h 6784090"/>
              <a:gd name="connsiteX11" fmla="*/ 3526972 w 4070602"/>
              <a:gd name="connsiteY11" fmla="*/ 3271633 h 6784090"/>
              <a:gd name="connsiteX12" fmla="*/ 3817257 w 4070602"/>
              <a:gd name="connsiteY12" fmla="*/ 3416776 h 6784090"/>
              <a:gd name="connsiteX13" fmla="*/ 4049486 w 4070602"/>
              <a:gd name="connsiteY13" fmla="*/ 3924776 h 6784090"/>
              <a:gd name="connsiteX14" fmla="*/ 3962400 w 4070602"/>
              <a:gd name="connsiteY14" fmla="*/ 4635976 h 6784090"/>
              <a:gd name="connsiteX15" fmla="*/ 3686629 w 4070602"/>
              <a:gd name="connsiteY15" fmla="*/ 4839176 h 6784090"/>
              <a:gd name="connsiteX16" fmla="*/ 3585029 w 4070602"/>
              <a:gd name="connsiteY16" fmla="*/ 4969804 h 6784090"/>
              <a:gd name="connsiteX17" fmla="*/ 3396343 w 4070602"/>
              <a:gd name="connsiteY17" fmla="*/ 5158490 h 6784090"/>
              <a:gd name="connsiteX18" fmla="*/ 3265714 w 4070602"/>
              <a:gd name="connsiteY18" fmla="*/ 5390718 h 6784090"/>
              <a:gd name="connsiteX19" fmla="*/ 3178629 w 4070602"/>
              <a:gd name="connsiteY19" fmla="*/ 5535861 h 6784090"/>
              <a:gd name="connsiteX20" fmla="*/ 3077029 w 4070602"/>
              <a:gd name="connsiteY20" fmla="*/ 5826147 h 6784090"/>
              <a:gd name="connsiteX21" fmla="*/ 2989943 w 4070602"/>
              <a:gd name="connsiteY21" fmla="*/ 6043861 h 6784090"/>
              <a:gd name="connsiteX22" fmla="*/ 2931886 w 4070602"/>
              <a:gd name="connsiteY22" fmla="*/ 6174490 h 6784090"/>
              <a:gd name="connsiteX23" fmla="*/ 2888343 w 4070602"/>
              <a:gd name="connsiteY23" fmla="*/ 6334147 h 6784090"/>
              <a:gd name="connsiteX24" fmla="*/ 2844800 w 4070602"/>
              <a:gd name="connsiteY24" fmla="*/ 6522833 h 6784090"/>
              <a:gd name="connsiteX25" fmla="*/ 2612572 w 4070602"/>
              <a:gd name="connsiteY25" fmla="*/ 6726033 h 6784090"/>
              <a:gd name="connsiteX26" fmla="*/ 2336800 w 4070602"/>
              <a:gd name="connsiteY26" fmla="*/ 6769576 h 6784090"/>
              <a:gd name="connsiteX27" fmla="*/ 2235200 w 4070602"/>
              <a:gd name="connsiteY27" fmla="*/ 6784090 h 6784090"/>
              <a:gd name="connsiteX28" fmla="*/ 1857829 w 4070602"/>
              <a:gd name="connsiteY28" fmla="*/ 6711518 h 6784090"/>
              <a:gd name="connsiteX29" fmla="*/ 1538514 w 4070602"/>
              <a:gd name="connsiteY29" fmla="*/ 6682490 h 6784090"/>
              <a:gd name="connsiteX30" fmla="*/ 1248229 w 4070602"/>
              <a:gd name="connsiteY30" fmla="*/ 6624433 h 6784090"/>
              <a:gd name="connsiteX31" fmla="*/ 667657 w 4070602"/>
              <a:gd name="connsiteY31" fmla="*/ 6203518 h 6784090"/>
              <a:gd name="connsiteX32" fmla="*/ 493486 w 4070602"/>
              <a:gd name="connsiteY32" fmla="*/ 5884204 h 6784090"/>
              <a:gd name="connsiteX33" fmla="*/ 290286 w 4070602"/>
              <a:gd name="connsiteY33" fmla="*/ 5013347 h 6784090"/>
              <a:gd name="connsiteX34" fmla="*/ 217714 w 4070602"/>
              <a:gd name="connsiteY34" fmla="*/ 4563404 h 6784090"/>
              <a:gd name="connsiteX35" fmla="*/ 188686 w 4070602"/>
              <a:gd name="connsiteY35" fmla="*/ 3707061 h 6784090"/>
              <a:gd name="connsiteX36" fmla="*/ 87086 w 4070602"/>
              <a:gd name="connsiteY36" fmla="*/ 3315176 h 6784090"/>
              <a:gd name="connsiteX37" fmla="*/ 0 w 4070602"/>
              <a:gd name="connsiteY37" fmla="*/ 2487861 h 6784090"/>
              <a:gd name="connsiteX38" fmla="*/ 58057 w 4070602"/>
              <a:gd name="connsiteY38" fmla="*/ 1428318 h 6784090"/>
              <a:gd name="connsiteX39" fmla="*/ 174172 w 4070602"/>
              <a:gd name="connsiteY39" fmla="*/ 1138033 h 6784090"/>
              <a:gd name="connsiteX40" fmla="*/ 275772 w 4070602"/>
              <a:gd name="connsiteY40" fmla="*/ 847747 h 6784090"/>
              <a:gd name="connsiteX41" fmla="*/ 319314 w 4070602"/>
              <a:gd name="connsiteY41" fmla="*/ 644547 h 6784090"/>
              <a:gd name="connsiteX42" fmla="*/ 449943 w 4070602"/>
              <a:gd name="connsiteY42" fmla="*/ 397804 h 6784090"/>
              <a:gd name="connsiteX43" fmla="*/ 508000 w 4070602"/>
              <a:gd name="connsiteY43" fmla="*/ 209118 h 6784090"/>
              <a:gd name="connsiteX44" fmla="*/ 682172 w 4070602"/>
              <a:gd name="connsiteY44" fmla="*/ 34947 h 6784090"/>
              <a:gd name="connsiteX45" fmla="*/ 740229 w 4070602"/>
              <a:gd name="connsiteY45" fmla="*/ 20433 h 6784090"/>
              <a:gd name="connsiteX46" fmla="*/ 885372 w 4070602"/>
              <a:gd name="connsiteY46" fmla="*/ 34947 h 6784090"/>
              <a:gd name="connsiteX0" fmla="*/ 885372 w 4084538"/>
              <a:gd name="connsiteY0" fmla="*/ 34947 h 6784090"/>
              <a:gd name="connsiteX1" fmla="*/ 914400 w 4084538"/>
              <a:gd name="connsiteY1" fmla="*/ 34947 h 6784090"/>
              <a:gd name="connsiteX2" fmla="*/ 1190172 w 4084538"/>
              <a:gd name="connsiteY2" fmla="*/ 513918 h 6784090"/>
              <a:gd name="connsiteX3" fmla="*/ 1436914 w 4084538"/>
              <a:gd name="connsiteY3" fmla="*/ 731633 h 6784090"/>
              <a:gd name="connsiteX4" fmla="*/ 1799772 w 4084538"/>
              <a:gd name="connsiteY4" fmla="*/ 818718 h 6784090"/>
              <a:gd name="connsiteX5" fmla="*/ 2670629 w 4084538"/>
              <a:gd name="connsiteY5" fmla="*/ 818718 h 6784090"/>
              <a:gd name="connsiteX6" fmla="*/ 2946400 w 4084538"/>
              <a:gd name="connsiteY6" fmla="*/ 949347 h 6784090"/>
              <a:gd name="connsiteX7" fmla="*/ 3135086 w 4084538"/>
              <a:gd name="connsiteY7" fmla="*/ 1094490 h 6784090"/>
              <a:gd name="connsiteX8" fmla="*/ 3294743 w 4084538"/>
              <a:gd name="connsiteY8" fmla="*/ 1587976 h 6784090"/>
              <a:gd name="connsiteX9" fmla="*/ 3280229 w 4084538"/>
              <a:gd name="connsiteY9" fmla="*/ 2589461 h 6784090"/>
              <a:gd name="connsiteX10" fmla="*/ 3323772 w 4084538"/>
              <a:gd name="connsiteY10" fmla="*/ 3068433 h 6784090"/>
              <a:gd name="connsiteX11" fmla="*/ 3526972 w 4084538"/>
              <a:gd name="connsiteY11" fmla="*/ 3271633 h 6784090"/>
              <a:gd name="connsiteX12" fmla="*/ 3817257 w 4084538"/>
              <a:gd name="connsiteY12" fmla="*/ 3416776 h 6784090"/>
              <a:gd name="connsiteX13" fmla="*/ 4049486 w 4084538"/>
              <a:gd name="connsiteY13" fmla="*/ 3924776 h 6784090"/>
              <a:gd name="connsiteX14" fmla="*/ 3962400 w 4084538"/>
              <a:gd name="connsiteY14" fmla="*/ 4635976 h 6784090"/>
              <a:gd name="connsiteX15" fmla="*/ 3686629 w 4084538"/>
              <a:gd name="connsiteY15" fmla="*/ 4839176 h 6784090"/>
              <a:gd name="connsiteX16" fmla="*/ 3585029 w 4084538"/>
              <a:gd name="connsiteY16" fmla="*/ 4969804 h 6784090"/>
              <a:gd name="connsiteX17" fmla="*/ 3396343 w 4084538"/>
              <a:gd name="connsiteY17" fmla="*/ 5158490 h 6784090"/>
              <a:gd name="connsiteX18" fmla="*/ 3265714 w 4084538"/>
              <a:gd name="connsiteY18" fmla="*/ 5390718 h 6784090"/>
              <a:gd name="connsiteX19" fmla="*/ 3178629 w 4084538"/>
              <a:gd name="connsiteY19" fmla="*/ 5535861 h 6784090"/>
              <a:gd name="connsiteX20" fmla="*/ 3077029 w 4084538"/>
              <a:gd name="connsiteY20" fmla="*/ 5826147 h 6784090"/>
              <a:gd name="connsiteX21" fmla="*/ 2989943 w 4084538"/>
              <a:gd name="connsiteY21" fmla="*/ 6043861 h 6784090"/>
              <a:gd name="connsiteX22" fmla="*/ 2931886 w 4084538"/>
              <a:gd name="connsiteY22" fmla="*/ 6174490 h 6784090"/>
              <a:gd name="connsiteX23" fmla="*/ 2888343 w 4084538"/>
              <a:gd name="connsiteY23" fmla="*/ 6334147 h 6784090"/>
              <a:gd name="connsiteX24" fmla="*/ 2844800 w 4084538"/>
              <a:gd name="connsiteY24" fmla="*/ 6522833 h 6784090"/>
              <a:gd name="connsiteX25" fmla="*/ 2612572 w 4084538"/>
              <a:gd name="connsiteY25" fmla="*/ 6726033 h 6784090"/>
              <a:gd name="connsiteX26" fmla="*/ 2336800 w 4084538"/>
              <a:gd name="connsiteY26" fmla="*/ 6769576 h 6784090"/>
              <a:gd name="connsiteX27" fmla="*/ 2235200 w 4084538"/>
              <a:gd name="connsiteY27" fmla="*/ 6784090 h 6784090"/>
              <a:gd name="connsiteX28" fmla="*/ 1857829 w 4084538"/>
              <a:gd name="connsiteY28" fmla="*/ 6711518 h 6784090"/>
              <a:gd name="connsiteX29" fmla="*/ 1538514 w 4084538"/>
              <a:gd name="connsiteY29" fmla="*/ 6682490 h 6784090"/>
              <a:gd name="connsiteX30" fmla="*/ 1248229 w 4084538"/>
              <a:gd name="connsiteY30" fmla="*/ 6624433 h 6784090"/>
              <a:gd name="connsiteX31" fmla="*/ 667657 w 4084538"/>
              <a:gd name="connsiteY31" fmla="*/ 6203518 h 6784090"/>
              <a:gd name="connsiteX32" fmla="*/ 493486 w 4084538"/>
              <a:gd name="connsiteY32" fmla="*/ 5884204 h 6784090"/>
              <a:gd name="connsiteX33" fmla="*/ 290286 w 4084538"/>
              <a:gd name="connsiteY33" fmla="*/ 5013347 h 6784090"/>
              <a:gd name="connsiteX34" fmla="*/ 217714 w 4084538"/>
              <a:gd name="connsiteY34" fmla="*/ 4563404 h 6784090"/>
              <a:gd name="connsiteX35" fmla="*/ 188686 w 4084538"/>
              <a:gd name="connsiteY35" fmla="*/ 3707061 h 6784090"/>
              <a:gd name="connsiteX36" fmla="*/ 87086 w 4084538"/>
              <a:gd name="connsiteY36" fmla="*/ 3315176 h 6784090"/>
              <a:gd name="connsiteX37" fmla="*/ 0 w 4084538"/>
              <a:gd name="connsiteY37" fmla="*/ 2487861 h 6784090"/>
              <a:gd name="connsiteX38" fmla="*/ 58057 w 4084538"/>
              <a:gd name="connsiteY38" fmla="*/ 1428318 h 6784090"/>
              <a:gd name="connsiteX39" fmla="*/ 174172 w 4084538"/>
              <a:gd name="connsiteY39" fmla="*/ 1138033 h 6784090"/>
              <a:gd name="connsiteX40" fmla="*/ 275772 w 4084538"/>
              <a:gd name="connsiteY40" fmla="*/ 847747 h 6784090"/>
              <a:gd name="connsiteX41" fmla="*/ 319314 w 4084538"/>
              <a:gd name="connsiteY41" fmla="*/ 644547 h 6784090"/>
              <a:gd name="connsiteX42" fmla="*/ 449943 w 4084538"/>
              <a:gd name="connsiteY42" fmla="*/ 397804 h 6784090"/>
              <a:gd name="connsiteX43" fmla="*/ 508000 w 4084538"/>
              <a:gd name="connsiteY43" fmla="*/ 209118 h 6784090"/>
              <a:gd name="connsiteX44" fmla="*/ 682172 w 4084538"/>
              <a:gd name="connsiteY44" fmla="*/ 34947 h 6784090"/>
              <a:gd name="connsiteX45" fmla="*/ 740229 w 4084538"/>
              <a:gd name="connsiteY45" fmla="*/ 20433 h 6784090"/>
              <a:gd name="connsiteX46" fmla="*/ 885372 w 4084538"/>
              <a:gd name="connsiteY46" fmla="*/ 34947 h 6784090"/>
              <a:gd name="connsiteX0" fmla="*/ 885372 w 4061893"/>
              <a:gd name="connsiteY0" fmla="*/ 34947 h 6784090"/>
              <a:gd name="connsiteX1" fmla="*/ 914400 w 4061893"/>
              <a:gd name="connsiteY1" fmla="*/ 34947 h 6784090"/>
              <a:gd name="connsiteX2" fmla="*/ 1190172 w 4061893"/>
              <a:gd name="connsiteY2" fmla="*/ 513918 h 6784090"/>
              <a:gd name="connsiteX3" fmla="*/ 1436914 w 4061893"/>
              <a:gd name="connsiteY3" fmla="*/ 731633 h 6784090"/>
              <a:gd name="connsiteX4" fmla="*/ 1799772 w 4061893"/>
              <a:gd name="connsiteY4" fmla="*/ 818718 h 6784090"/>
              <a:gd name="connsiteX5" fmla="*/ 2670629 w 4061893"/>
              <a:gd name="connsiteY5" fmla="*/ 818718 h 6784090"/>
              <a:gd name="connsiteX6" fmla="*/ 2946400 w 4061893"/>
              <a:gd name="connsiteY6" fmla="*/ 949347 h 6784090"/>
              <a:gd name="connsiteX7" fmla="*/ 3135086 w 4061893"/>
              <a:gd name="connsiteY7" fmla="*/ 1094490 h 6784090"/>
              <a:gd name="connsiteX8" fmla="*/ 3294743 w 4061893"/>
              <a:gd name="connsiteY8" fmla="*/ 1587976 h 6784090"/>
              <a:gd name="connsiteX9" fmla="*/ 3280229 w 4061893"/>
              <a:gd name="connsiteY9" fmla="*/ 2589461 h 6784090"/>
              <a:gd name="connsiteX10" fmla="*/ 3323772 w 4061893"/>
              <a:gd name="connsiteY10" fmla="*/ 3068433 h 6784090"/>
              <a:gd name="connsiteX11" fmla="*/ 3526972 w 4061893"/>
              <a:gd name="connsiteY11" fmla="*/ 3271633 h 6784090"/>
              <a:gd name="connsiteX12" fmla="*/ 3817257 w 4061893"/>
              <a:gd name="connsiteY12" fmla="*/ 3416776 h 6784090"/>
              <a:gd name="connsiteX13" fmla="*/ 4049486 w 4061893"/>
              <a:gd name="connsiteY13" fmla="*/ 3924776 h 6784090"/>
              <a:gd name="connsiteX14" fmla="*/ 3962400 w 4061893"/>
              <a:gd name="connsiteY14" fmla="*/ 4635976 h 6784090"/>
              <a:gd name="connsiteX15" fmla="*/ 3686629 w 4061893"/>
              <a:gd name="connsiteY15" fmla="*/ 4839176 h 6784090"/>
              <a:gd name="connsiteX16" fmla="*/ 3585029 w 4061893"/>
              <a:gd name="connsiteY16" fmla="*/ 4969804 h 6784090"/>
              <a:gd name="connsiteX17" fmla="*/ 3396343 w 4061893"/>
              <a:gd name="connsiteY17" fmla="*/ 5158490 h 6784090"/>
              <a:gd name="connsiteX18" fmla="*/ 3265714 w 4061893"/>
              <a:gd name="connsiteY18" fmla="*/ 5390718 h 6784090"/>
              <a:gd name="connsiteX19" fmla="*/ 3178629 w 4061893"/>
              <a:gd name="connsiteY19" fmla="*/ 5535861 h 6784090"/>
              <a:gd name="connsiteX20" fmla="*/ 3077029 w 4061893"/>
              <a:gd name="connsiteY20" fmla="*/ 5826147 h 6784090"/>
              <a:gd name="connsiteX21" fmla="*/ 2989943 w 4061893"/>
              <a:gd name="connsiteY21" fmla="*/ 6043861 h 6784090"/>
              <a:gd name="connsiteX22" fmla="*/ 2931886 w 4061893"/>
              <a:gd name="connsiteY22" fmla="*/ 6174490 h 6784090"/>
              <a:gd name="connsiteX23" fmla="*/ 2888343 w 4061893"/>
              <a:gd name="connsiteY23" fmla="*/ 6334147 h 6784090"/>
              <a:gd name="connsiteX24" fmla="*/ 2844800 w 4061893"/>
              <a:gd name="connsiteY24" fmla="*/ 6522833 h 6784090"/>
              <a:gd name="connsiteX25" fmla="*/ 2612572 w 4061893"/>
              <a:gd name="connsiteY25" fmla="*/ 6726033 h 6784090"/>
              <a:gd name="connsiteX26" fmla="*/ 2336800 w 4061893"/>
              <a:gd name="connsiteY26" fmla="*/ 6769576 h 6784090"/>
              <a:gd name="connsiteX27" fmla="*/ 2235200 w 4061893"/>
              <a:gd name="connsiteY27" fmla="*/ 6784090 h 6784090"/>
              <a:gd name="connsiteX28" fmla="*/ 1857829 w 4061893"/>
              <a:gd name="connsiteY28" fmla="*/ 6711518 h 6784090"/>
              <a:gd name="connsiteX29" fmla="*/ 1538514 w 4061893"/>
              <a:gd name="connsiteY29" fmla="*/ 6682490 h 6784090"/>
              <a:gd name="connsiteX30" fmla="*/ 1248229 w 4061893"/>
              <a:gd name="connsiteY30" fmla="*/ 6624433 h 6784090"/>
              <a:gd name="connsiteX31" fmla="*/ 667657 w 4061893"/>
              <a:gd name="connsiteY31" fmla="*/ 6203518 h 6784090"/>
              <a:gd name="connsiteX32" fmla="*/ 493486 w 4061893"/>
              <a:gd name="connsiteY32" fmla="*/ 5884204 h 6784090"/>
              <a:gd name="connsiteX33" fmla="*/ 290286 w 4061893"/>
              <a:gd name="connsiteY33" fmla="*/ 5013347 h 6784090"/>
              <a:gd name="connsiteX34" fmla="*/ 217714 w 4061893"/>
              <a:gd name="connsiteY34" fmla="*/ 4563404 h 6784090"/>
              <a:gd name="connsiteX35" fmla="*/ 188686 w 4061893"/>
              <a:gd name="connsiteY35" fmla="*/ 3707061 h 6784090"/>
              <a:gd name="connsiteX36" fmla="*/ 87086 w 4061893"/>
              <a:gd name="connsiteY36" fmla="*/ 3315176 h 6784090"/>
              <a:gd name="connsiteX37" fmla="*/ 0 w 4061893"/>
              <a:gd name="connsiteY37" fmla="*/ 2487861 h 6784090"/>
              <a:gd name="connsiteX38" fmla="*/ 58057 w 4061893"/>
              <a:gd name="connsiteY38" fmla="*/ 1428318 h 6784090"/>
              <a:gd name="connsiteX39" fmla="*/ 174172 w 4061893"/>
              <a:gd name="connsiteY39" fmla="*/ 1138033 h 6784090"/>
              <a:gd name="connsiteX40" fmla="*/ 275772 w 4061893"/>
              <a:gd name="connsiteY40" fmla="*/ 847747 h 6784090"/>
              <a:gd name="connsiteX41" fmla="*/ 319314 w 4061893"/>
              <a:gd name="connsiteY41" fmla="*/ 644547 h 6784090"/>
              <a:gd name="connsiteX42" fmla="*/ 449943 w 4061893"/>
              <a:gd name="connsiteY42" fmla="*/ 397804 h 6784090"/>
              <a:gd name="connsiteX43" fmla="*/ 508000 w 4061893"/>
              <a:gd name="connsiteY43" fmla="*/ 209118 h 6784090"/>
              <a:gd name="connsiteX44" fmla="*/ 682172 w 4061893"/>
              <a:gd name="connsiteY44" fmla="*/ 34947 h 6784090"/>
              <a:gd name="connsiteX45" fmla="*/ 740229 w 4061893"/>
              <a:gd name="connsiteY45" fmla="*/ 20433 h 6784090"/>
              <a:gd name="connsiteX46" fmla="*/ 885372 w 4061893"/>
              <a:gd name="connsiteY46" fmla="*/ 34947 h 6784090"/>
              <a:gd name="connsiteX0" fmla="*/ 885372 w 4061893"/>
              <a:gd name="connsiteY0" fmla="*/ 34947 h 6784090"/>
              <a:gd name="connsiteX1" fmla="*/ 914400 w 4061893"/>
              <a:gd name="connsiteY1" fmla="*/ 34947 h 6784090"/>
              <a:gd name="connsiteX2" fmla="*/ 1190172 w 4061893"/>
              <a:gd name="connsiteY2" fmla="*/ 513918 h 6784090"/>
              <a:gd name="connsiteX3" fmla="*/ 1436914 w 4061893"/>
              <a:gd name="connsiteY3" fmla="*/ 731633 h 6784090"/>
              <a:gd name="connsiteX4" fmla="*/ 1799772 w 4061893"/>
              <a:gd name="connsiteY4" fmla="*/ 818718 h 6784090"/>
              <a:gd name="connsiteX5" fmla="*/ 2670629 w 4061893"/>
              <a:gd name="connsiteY5" fmla="*/ 818718 h 6784090"/>
              <a:gd name="connsiteX6" fmla="*/ 2946400 w 4061893"/>
              <a:gd name="connsiteY6" fmla="*/ 949347 h 6784090"/>
              <a:gd name="connsiteX7" fmla="*/ 3135086 w 4061893"/>
              <a:gd name="connsiteY7" fmla="*/ 1094490 h 6784090"/>
              <a:gd name="connsiteX8" fmla="*/ 3294743 w 4061893"/>
              <a:gd name="connsiteY8" fmla="*/ 1587976 h 6784090"/>
              <a:gd name="connsiteX9" fmla="*/ 3280229 w 4061893"/>
              <a:gd name="connsiteY9" fmla="*/ 2589461 h 6784090"/>
              <a:gd name="connsiteX10" fmla="*/ 3323772 w 4061893"/>
              <a:gd name="connsiteY10" fmla="*/ 3068433 h 6784090"/>
              <a:gd name="connsiteX11" fmla="*/ 3526972 w 4061893"/>
              <a:gd name="connsiteY11" fmla="*/ 3271633 h 6784090"/>
              <a:gd name="connsiteX12" fmla="*/ 3817257 w 4061893"/>
              <a:gd name="connsiteY12" fmla="*/ 3416776 h 6784090"/>
              <a:gd name="connsiteX13" fmla="*/ 4049486 w 4061893"/>
              <a:gd name="connsiteY13" fmla="*/ 3924776 h 6784090"/>
              <a:gd name="connsiteX14" fmla="*/ 3962400 w 4061893"/>
              <a:gd name="connsiteY14" fmla="*/ 4635976 h 6784090"/>
              <a:gd name="connsiteX15" fmla="*/ 3686629 w 4061893"/>
              <a:gd name="connsiteY15" fmla="*/ 4839176 h 6784090"/>
              <a:gd name="connsiteX16" fmla="*/ 3396343 w 4061893"/>
              <a:gd name="connsiteY16" fmla="*/ 5158490 h 6784090"/>
              <a:gd name="connsiteX17" fmla="*/ 3265714 w 4061893"/>
              <a:gd name="connsiteY17" fmla="*/ 5390718 h 6784090"/>
              <a:gd name="connsiteX18" fmla="*/ 3178629 w 4061893"/>
              <a:gd name="connsiteY18" fmla="*/ 5535861 h 6784090"/>
              <a:gd name="connsiteX19" fmla="*/ 3077029 w 4061893"/>
              <a:gd name="connsiteY19" fmla="*/ 5826147 h 6784090"/>
              <a:gd name="connsiteX20" fmla="*/ 2989943 w 4061893"/>
              <a:gd name="connsiteY20" fmla="*/ 6043861 h 6784090"/>
              <a:gd name="connsiteX21" fmla="*/ 2931886 w 4061893"/>
              <a:gd name="connsiteY21" fmla="*/ 6174490 h 6784090"/>
              <a:gd name="connsiteX22" fmla="*/ 2888343 w 4061893"/>
              <a:gd name="connsiteY22" fmla="*/ 6334147 h 6784090"/>
              <a:gd name="connsiteX23" fmla="*/ 2844800 w 4061893"/>
              <a:gd name="connsiteY23" fmla="*/ 6522833 h 6784090"/>
              <a:gd name="connsiteX24" fmla="*/ 2612572 w 4061893"/>
              <a:gd name="connsiteY24" fmla="*/ 6726033 h 6784090"/>
              <a:gd name="connsiteX25" fmla="*/ 2336800 w 4061893"/>
              <a:gd name="connsiteY25" fmla="*/ 6769576 h 6784090"/>
              <a:gd name="connsiteX26" fmla="*/ 2235200 w 4061893"/>
              <a:gd name="connsiteY26" fmla="*/ 6784090 h 6784090"/>
              <a:gd name="connsiteX27" fmla="*/ 1857829 w 4061893"/>
              <a:gd name="connsiteY27" fmla="*/ 6711518 h 6784090"/>
              <a:gd name="connsiteX28" fmla="*/ 1538514 w 4061893"/>
              <a:gd name="connsiteY28" fmla="*/ 6682490 h 6784090"/>
              <a:gd name="connsiteX29" fmla="*/ 1248229 w 4061893"/>
              <a:gd name="connsiteY29" fmla="*/ 6624433 h 6784090"/>
              <a:gd name="connsiteX30" fmla="*/ 667657 w 4061893"/>
              <a:gd name="connsiteY30" fmla="*/ 6203518 h 6784090"/>
              <a:gd name="connsiteX31" fmla="*/ 493486 w 4061893"/>
              <a:gd name="connsiteY31" fmla="*/ 5884204 h 6784090"/>
              <a:gd name="connsiteX32" fmla="*/ 290286 w 4061893"/>
              <a:gd name="connsiteY32" fmla="*/ 5013347 h 6784090"/>
              <a:gd name="connsiteX33" fmla="*/ 217714 w 4061893"/>
              <a:gd name="connsiteY33" fmla="*/ 4563404 h 6784090"/>
              <a:gd name="connsiteX34" fmla="*/ 188686 w 4061893"/>
              <a:gd name="connsiteY34" fmla="*/ 3707061 h 6784090"/>
              <a:gd name="connsiteX35" fmla="*/ 87086 w 4061893"/>
              <a:gd name="connsiteY35" fmla="*/ 3315176 h 6784090"/>
              <a:gd name="connsiteX36" fmla="*/ 0 w 4061893"/>
              <a:gd name="connsiteY36" fmla="*/ 2487861 h 6784090"/>
              <a:gd name="connsiteX37" fmla="*/ 58057 w 4061893"/>
              <a:gd name="connsiteY37" fmla="*/ 1428318 h 6784090"/>
              <a:gd name="connsiteX38" fmla="*/ 174172 w 4061893"/>
              <a:gd name="connsiteY38" fmla="*/ 1138033 h 6784090"/>
              <a:gd name="connsiteX39" fmla="*/ 275772 w 4061893"/>
              <a:gd name="connsiteY39" fmla="*/ 847747 h 6784090"/>
              <a:gd name="connsiteX40" fmla="*/ 319314 w 4061893"/>
              <a:gd name="connsiteY40" fmla="*/ 644547 h 6784090"/>
              <a:gd name="connsiteX41" fmla="*/ 449943 w 4061893"/>
              <a:gd name="connsiteY41" fmla="*/ 397804 h 6784090"/>
              <a:gd name="connsiteX42" fmla="*/ 508000 w 4061893"/>
              <a:gd name="connsiteY42" fmla="*/ 209118 h 6784090"/>
              <a:gd name="connsiteX43" fmla="*/ 682172 w 4061893"/>
              <a:gd name="connsiteY43" fmla="*/ 34947 h 6784090"/>
              <a:gd name="connsiteX44" fmla="*/ 740229 w 4061893"/>
              <a:gd name="connsiteY44" fmla="*/ 20433 h 6784090"/>
              <a:gd name="connsiteX45" fmla="*/ 885372 w 4061893"/>
              <a:gd name="connsiteY45" fmla="*/ 34947 h 6784090"/>
              <a:gd name="connsiteX0" fmla="*/ 885372 w 4061893"/>
              <a:gd name="connsiteY0" fmla="*/ 34947 h 6784090"/>
              <a:gd name="connsiteX1" fmla="*/ 914400 w 4061893"/>
              <a:gd name="connsiteY1" fmla="*/ 34947 h 6784090"/>
              <a:gd name="connsiteX2" fmla="*/ 1190172 w 4061893"/>
              <a:gd name="connsiteY2" fmla="*/ 513918 h 6784090"/>
              <a:gd name="connsiteX3" fmla="*/ 1436914 w 4061893"/>
              <a:gd name="connsiteY3" fmla="*/ 731633 h 6784090"/>
              <a:gd name="connsiteX4" fmla="*/ 1799772 w 4061893"/>
              <a:gd name="connsiteY4" fmla="*/ 818718 h 6784090"/>
              <a:gd name="connsiteX5" fmla="*/ 2670629 w 4061893"/>
              <a:gd name="connsiteY5" fmla="*/ 818718 h 6784090"/>
              <a:gd name="connsiteX6" fmla="*/ 2946400 w 4061893"/>
              <a:gd name="connsiteY6" fmla="*/ 949347 h 6784090"/>
              <a:gd name="connsiteX7" fmla="*/ 3135086 w 4061893"/>
              <a:gd name="connsiteY7" fmla="*/ 1094490 h 6784090"/>
              <a:gd name="connsiteX8" fmla="*/ 3294743 w 4061893"/>
              <a:gd name="connsiteY8" fmla="*/ 1587976 h 6784090"/>
              <a:gd name="connsiteX9" fmla="*/ 3280229 w 4061893"/>
              <a:gd name="connsiteY9" fmla="*/ 2589461 h 6784090"/>
              <a:gd name="connsiteX10" fmla="*/ 3323772 w 4061893"/>
              <a:gd name="connsiteY10" fmla="*/ 3068433 h 6784090"/>
              <a:gd name="connsiteX11" fmla="*/ 3526972 w 4061893"/>
              <a:gd name="connsiteY11" fmla="*/ 3271633 h 6784090"/>
              <a:gd name="connsiteX12" fmla="*/ 3817257 w 4061893"/>
              <a:gd name="connsiteY12" fmla="*/ 3416776 h 6784090"/>
              <a:gd name="connsiteX13" fmla="*/ 4049486 w 4061893"/>
              <a:gd name="connsiteY13" fmla="*/ 3924776 h 6784090"/>
              <a:gd name="connsiteX14" fmla="*/ 3962400 w 4061893"/>
              <a:gd name="connsiteY14" fmla="*/ 4635976 h 6784090"/>
              <a:gd name="connsiteX15" fmla="*/ 3686629 w 4061893"/>
              <a:gd name="connsiteY15" fmla="*/ 4839176 h 6784090"/>
              <a:gd name="connsiteX16" fmla="*/ 3396343 w 4061893"/>
              <a:gd name="connsiteY16" fmla="*/ 5158490 h 6784090"/>
              <a:gd name="connsiteX17" fmla="*/ 3265714 w 4061893"/>
              <a:gd name="connsiteY17" fmla="*/ 5390718 h 6784090"/>
              <a:gd name="connsiteX18" fmla="*/ 3077029 w 4061893"/>
              <a:gd name="connsiteY18" fmla="*/ 5826147 h 6784090"/>
              <a:gd name="connsiteX19" fmla="*/ 2989943 w 4061893"/>
              <a:gd name="connsiteY19" fmla="*/ 6043861 h 6784090"/>
              <a:gd name="connsiteX20" fmla="*/ 2931886 w 4061893"/>
              <a:gd name="connsiteY20" fmla="*/ 6174490 h 6784090"/>
              <a:gd name="connsiteX21" fmla="*/ 2888343 w 4061893"/>
              <a:gd name="connsiteY21" fmla="*/ 6334147 h 6784090"/>
              <a:gd name="connsiteX22" fmla="*/ 2844800 w 4061893"/>
              <a:gd name="connsiteY22" fmla="*/ 6522833 h 6784090"/>
              <a:gd name="connsiteX23" fmla="*/ 2612572 w 4061893"/>
              <a:gd name="connsiteY23" fmla="*/ 6726033 h 6784090"/>
              <a:gd name="connsiteX24" fmla="*/ 2336800 w 4061893"/>
              <a:gd name="connsiteY24" fmla="*/ 6769576 h 6784090"/>
              <a:gd name="connsiteX25" fmla="*/ 2235200 w 4061893"/>
              <a:gd name="connsiteY25" fmla="*/ 6784090 h 6784090"/>
              <a:gd name="connsiteX26" fmla="*/ 1857829 w 4061893"/>
              <a:gd name="connsiteY26" fmla="*/ 6711518 h 6784090"/>
              <a:gd name="connsiteX27" fmla="*/ 1538514 w 4061893"/>
              <a:gd name="connsiteY27" fmla="*/ 6682490 h 6784090"/>
              <a:gd name="connsiteX28" fmla="*/ 1248229 w 4061893"/>
              <a:gd name="connsiteY28" fmla="*/ 6624433 h 6784090"/>
              <a:gd name="connsiteX29" fmla="*/ 667657 w 4061893"/>
              <a:gd name="connsiteY29" fmla="*/ 6203518 h 6784090"/>
              <a:gd name="connsiteX30" fmla="*/ 493486 w 4061893"/>
              <a:gd name="connsiteY30" fmla="*/ 5884204 h 6784090"/>
              <a:gd name="connsiteX31" fmla="*/ 290286 w 4061893"/>
              <a:gd name="connsiteY31" fmla="*/ 5013347 h 6784090"/>
              <a:gd name="connsiteX32" fmla="*/ 217714 w 4061893"/>
              <a:gd name="connsiteY32" fmla="*/ 4563404 h 6784090"/>
              <a:gd name="connsiteX33" fmla="*/ 188686 w 4061893"/>
              <a:gd name="connsiteY33" fmla="*/ 3707061 h 6784090"/>
              <a:gd name="connsiteX34" fmla="*/ 87086 w 4061893"/>
              <a:gd name="connsiteY34" fmla="*/ 3315176 h 6784090"/>
              <a:gd name="connsiteX35" fmla="*/ 0 w 4061893"/>
              <a:gd name="connsiteY35" fmla="*/ 2487861 h 6784090"/>
              <a:gd name="connsiteX36" fmla="*/ 58057 w 4061893"/>
              <a:gd name="connsiteY36" fmla="*/ 1428318 h 6784090"/>
              <a:gd name="connsiteX37" fmla="*/ 174172 w 4061893"/>
              <a:gd name="connsiteY37" fmla="*/ 1138033 h 6784090"/>
              <a:gd name="connsiteX38" fmla="*/ 275772 w 4061893"/>
              <a:gd name="connsiteY38" fmla="*/ 847747 h 6784090"/>
              <a:gd name="connsiteX39" fmla="*/ 319314 w 4061893"/>
              <a:gd name="connsiteY39" fmla="*/ 644547 h 6784090"/>
              <a:gd name="connsiteX40" fmla="*/ 449943 w 4061893"/>
              <a:gd name="connsiteY40" fmla="*/ 397804 h 6784090"/>
              <a:gd name="connsiteX41" fmla="*/ 508000 w 4061893"/>
              <a:gd name="connsiteY41" fmla="*/ 209118 h 6784090"/>
              <a:gd name="connsiteX42" fmla="*/ 682172 w 4061893"/>
              <a:gd name="connsiteY42" fmla="*/ 34947 h 6784090"/>
              <a:gd name="connsiteX43" fmla="*/ 740229 w 4061893"/>
              <a:gd name="connsiteY43" fmla="*/ 20433 h 6784090"/>
              <a:gd name="connsiteX44" fmla="*/ 885372 w 4061893"/>
              <a:gd name="connsiteY44" fmla="*/ 34947 h 6784090"/>
              <a:gd name="connsiteX0" fmla="*/ 885372 w 4061893"/>
              <a:gd name="connsiteY0" fmla="*/ 34947 h 6784090"/>
              <a:gd name="connsiteX1" fmla="*/ 914400 w 4061893"/>
              <a:gd name="connsiteY1" fmla="*/ 34947 h 6784090"/>
              <a:gd name="connsiteX2" fmla="*/ 1190172 w 4061893"/>
              <a:gd name="connsiteY2" fmla="*/ 513918 h 6784090"/>
              <a:gd name="connsiteX3" fmla="*/ 1436914 w 4061893"/>
              <a:gd name="connsiteY3" fmla="*/ 731633 h 6784090"/>
              <a:gd name="connsiteX4" fmla="*/ 1799772 w 4061893"/>
              <a:gd name="connsiteY4" fmla="*/ 818718 h 6784090"/>
              <a:gd name="connsiteX5" fmla="*/ 2670629 w 4061893"/>
              <a:gd name="connsiteY5" fmla="*/ 818718 h 6784090"/>
              <a:gd name="connsiteX6" fmla="*/ 2946400 w 4061893"/>
              <a:gd name="connsiteY6" fmla="*/ 949347 h 6784090"/>
              <a:gd name="connsiteX7" fmla="*/ 3135086 w 4061893"/>
              <a:gd name="connsiteY7" fmla="*/ 1094490 h 6784090"/>
              <a:gd name="connsiteX8" fmla="*/ 3294743 w 4061893"/>
              <a:gd name="connsiteY8" fmla="*/ 1587976 h 6784090"/>
              <a:gd name="connsiteX9" fmla="*/ 3280229 w 4061893"/>
              <a:gd name="connsiteY9" fmla="*/ 2589461 h 6784090"/>
              <a:gd name="connsiteX10" fmla="*/ 3323772 w 4061893"/>
              <a:gd name="connsiteY10" fmla="*/ 3068433 h 6784090"/>
              <a:gd name="connsiteX11" fmla="*/ 3526972 w 4061893"/>
              <a:gd name="connsiteY11" fmla="*/ 3271633 h 6784090"/>
              <a:gd name="connsiteX12" fmla="*/ 3817257 w 4061893"/>
              <a:gd name="connsiteY12" fmla="*/ 3416776 h 6784090"/>
              <a:gd name="connsiteX13" fmla="*/ 4049486 w 4061893"/>
              <a:gd name="connsiteY13" fmla="*/ 3924776 h 6784090"/>
              <a:gd name="connsiteX14" fmla="*/ 3962400 w 4061893"/>
              <a:gd name="connsiteY14" fmla="*/ 4635976 h 6784090"/>
              <a:gd name="connsiteX15" fmla="*/ 3686629 w 4061893"/>
              <a:gd name="connsiteY15" fmla="*/ 4839176 h 6784090"/>
              <a:gd name="connsiteX16" fmla="*/ 3396343 w 4061893"/>
              <a:gd name="connsiteY16" fmla="*/ 5158490 h 6784090"/>
              <a:gd name="connsiteX17" fmla="*/ 3265714 w 4061893"/>
              <a:gd name="connsiteY17" fmla="*/ 5390718 h 6784090"/>
              <a:gd name="connsiteX18" fmla="*/ 3077029 w 4061893"/>
              <a:gd name="connsiteY18" fmla="*/ 5826147 h 6784090"/>
              <a:gd name="connsiteX19" fmla="*/ 2931886 w 4061893"/>
              <a:gd name="connsiteY19" fmla="*/ 6174490 h 6784090"/>
              <a:gd name="connsiteX20" fmla="*/ 2888343 w 4061893"/>
              <a:gd name="connsiteY20" fmla="*/ 6334147 h 6784090"/>
              <a:gd name="connsiteX21" fmla="*/ 2844800 w 4061893"/>
              <a:gd name="connsiteY21" fmla="*/ 6522833 h 6784090"/>
              <a:gd name="connsiteX22" fmla="*/ 2612572 w 4061893"/>
              <a:gd name="connsiteY22" fmla="*/ 6726033 h 6784090"/>
              <a:gd name="connsiteX23" fmla="*/ 2336800 w 4061893"/>
              <a:gd name="connsiteY23" fmla="*/ 6769576 h 6784090"/>
              <a:gd name="connsiteX24" fmla="*/ 2235200 w 4061893"/>
              <a:gd name="connsiteY24" fmla="*/ 6784090 h 6784090"/>
              <a:gd name="connsiteX25" fmla="*/ 1857829 w 4061893"/>
              <a:gd name="connsiteY25" fmla="*/ 6711518 h 6784090"/>
              <a:gd name="connsiteX26" fmla="*/ 1538514 w 4061893"/>
              <a:gd name="connsiteY26" fmla="*/ 6682490 h 6784090"/>
              <a:gd name="connsiteX27" fmla="*/ 1248229 w 4061893"/>
              <a:gd name="connsiteY27" fmla="*/ 6624433 h 6784090"/>
              <a:gd name="connsiteX28" fmla="*/ 667657 w 4061893"/>
              <a:gd name="connsiteY28" fmla="*/ 6203518 h 6784090"/>
              <a:gd name="connsiteX29" fmla="*/ 493486 w 4061893"/>
              <a:gd name="connsiteY29" fmla="*/ 5884204 h 6784090"/>
              <a:gd name="connsiteX30" fmla="*/ 290286 w 4061893"/>
              <a:gd name="connsiteY30" fmla="*/ 5013347 h 6784090"/>
              <a:gd name="connsiteX31" fmla="*/ 217714 w 4061893"/>
              <a:gd name="connsiteY31" fmla="*/ 4563404 h 6784090"/>
              <a:gd name="connsiteX32" fmla="*/ 188686 w 4061893"/>
              <a:gd name="connsiteY32" fmla="*/ 3707061 h 6784090"/>
              <a:gd name="connsiteX33" fmla="*/ 87086 w 4061893"/>
              <a:gd name="connsiteY33" fmla="*/ 3315176 h 6784090"/>
              <a:gd name="connsiteX34" fmla="*/ 0 w 4061893"/>
              <a:gd name="connsiteY34" fmla="*/ 2487861 h 6784090"/>
              <a:gd name="connsiteX35" fmla="*/ 58057 w 4061893"/>
              <a:gd name="connsiteY35" fmla="*/ 1428318 h 6784090"/>
              <a:gd name="connsiteX36" fmla="*/ 174172 w 4061893"/>
              <a:gd name="connsiteY36" fmla="*/ 1138033 h 6784090"/>
              <a:gd name="connsiteX37" fmla="*/ 275772 w 4061893"/>
              <a:gd name="connsiteY37" fmla="*/ 847747 h 6784090"/>
              <a:gd name="connsiteX38" fmla="*/ 319314 w 4061893"/>
              <a:gd name="connsiteY38" fmla="*/ 644547 h 6784090"/>
              <a:gd name="connsiteX39" fmla="*/ 449943 w 4061893"/>
              <a:gd name="connsiteY39" fmla="*/ 397804 h 6784090"/>
              <a:gd name="connsiteX40" fmla="*/ 508000 w 4061893"/>
              <a:gd name="connsiteY40" fmla="*/ 209118 h 6784090"/>
              <a:gd name="connsiteX41" fmla="*/ 682172 w 4061893"/>
              <a:gd name="connsiteY41" fmla="*/ 34947 h 6784090"/>
              <a:gd name="connsiteX42" fmla="*/ 740229 w 4061893"/>
              <a:gd name="connsiteY42" fmla="*/ 20433 h 6784090"/>
              <a:gd name="connsiteX43" fmla="*/ 885372 w 4061893"/>
              <a:gd name="connsiteY43" fmla="*/ 34947 h 6784090"/>
              <a:gd name="connsiteX0" fmla="*/ 740229 w 4061893"/>
              <a:gd name="connsiteY0" fmla="*/ 26223 h 6789880"/>
              <a:gd name="connsiteX1" fmla="*/ 914400 w 4061893"/>
              <a:gd name="connsiteY1" fmla="*/ 40737 h 6789880"/>
              <a:gd name="connsiteX2" fmla="*/ 1190172 w 4061893"/>
              <a:gd name="connsiteY2" fmla="*/ 519708 h 6789880"/>
              <a:gd name="connsiteX3" fmla="*/ 1436914 w 4061893"/>
              <a:gd name="connsiteY3" fmla="*/ 737423 h 6789880"/>
              <a:gd name="connsiteX4" fmla="*/ 1799772 w 4061893"/>
              <a:gd name="connsiteY4" fmla="*/ 824508 h 6789880"/>
              <a:gd name="connsiteX5" fmla="*/ 2670629 w 4061893"/>
              <a:gd name="connsiteY5" fmla="*/ 824508 h 6789880"/>
              <a:gd name="connsiteX6" fmla="*/ 2946400 w 4061893"/>
              <a:gd name="connsiteY6" fmla="*/ 955137 h 6789880"/>
              <a:gd name="connsiteX7" fmla="*/ 3135086 w 4061893"/>
              <a:gd name="connsiteY7" fmla="*/ 1100280 h 6789880"/>
              <a:gd name="connsiteX8" fmla="*/ 3294743 w 4061893"/>
              <a:gd name="connsiteY8" fmla="*/ 1593766 h 6789880"/>
              <a:gd name="connsiteX9" fmla="*/ 3280229 w 4061893"/>
              <a:gd name="connsiteY9" fmla="*/ 2595251 h 6789880"/>
              <a:gd name="connsiteX10" fmla="*/ 3323772 w 4061893"/>
              <a:gd name="connsiteY10" fmla="*/ 3074223 h 6789880"/>
              <a:gd name="connsiteX11" fmla="*/ 3526972 w 4061893"/>
              <a:gd name="connsiteY11" fmla="*/ 3277423 h 6789880"/>
              <a:gd name="connsiteX12" fmla="*/ 3817257 w 4061893"/>
              <a:gd name="connsiteY12" fmla="*/ 3422566 h 6789880"/>
              <a:gd name="connsiteX13" fmla="*/ 4049486 w 4061893"/>
              <a:gd name="connsiteY13" fmla="*/ 3930566 h 6789880"/>
              <a:gd name="connsiteX14" fmla="*/ 3962400 w 4061893"/>
              <a:gd name="connsiteY14" fmla="*/ 4641766 h 6789880"/>
              <a:gd name="connsiteX15" fmla="*/ 3686629 w 4061893"/>
              <a:gd name="connsiteY15" fmla="*/ 4844966 h 6789880"/>
              <a:gd name="connsiteX16" fmla="*/ 3396343 w 4061893"/>
              <a:gd name="connsiteY16" fmla="*/ 5164280 h 6789880"/>
              <a:gd name="connsiteX17" fmla="*/ 3265714 w 4061893"/>
              <a:gd name="connsiteY17" fmla="*/ 5396508 h 6789880"/>
              <a:gd name="connsiteX18" fmla="*/ 3077029 w 4061893"/>
              <a:gd name="connsiteY18" fmla="*/ 5831937 h 6789880"/>
              <a:gd name="connsiteX19" fmla="*/ 2931886 w 4061893"/>
              <a:gd name="connsiteY19" fmla="*/ 6180280 h 6789880"/>
              <a:gd name="connsiteX20" fmla="*/ 2888343 w 4061893"/>
              <a:gd name="connsiteY20" fmla="*/ 6339937 h 6789880"/>
              <a:gd name="connsiteX21" fmla="*/ 2844800 w 4061893"/>
              <a:gd name="connsiteY21" fmla="*/ 6528623 h 6789880"/>
              <a:gd name="connsiteX22" fmla="*/ 2612572 w 4061893"/>
              <a:gd name="connsiteY22" fmla="*/ 6731823 h 6789880"/>
              <a:gd name="connsiteX23" fmla="*/ 2336800 w 4061893"/>
              <a:gd name="connsiteY23" fmla="*/ 6775366 h 6789880"/>
              <a:gd name="connsiteX24" fmla="*/ 2235200 w 4061893"/>
              <a:gd name="connsiteY24" fmla="*/ 6789880 h 6789880"/>
              <a:gd name="connsiteX25" fmla="*/ 1857829 w 4061893"/>
              <a:gd name="connsiteY25" fmla="*/ 6717308 h 6789880"/>
              <a:gd name="connsiteX26" fmla="*/ 1538514 w 4061893"/>
              <a:gd name="connsiteY26" fmla="*/ 6688280 h 6789880"/>
              <a:gd name="connsiteX27" fmla="*/ 1248229 w 4061893"/>
              <a:gd name="connsiteY27" fmla="*/ 6630223 h 6789880"/>
              <a:gd name="connsiteX28" fmla="*/ 667657 w 4061893"/>
              <a:gd name="connsiteY28" fmla="*/ 6209308 h 6789880"/>
              <a:gd name="connsiteX29" fmla="*/ 493486 w 4061893"/>
              <a:gd name="connsiteY29" fmla="*/ 5889994 h 6789880"/>
              <a:gd name="connsiteX30" fmla="*/ 290286 w 4061893"/>
              <a:gd name="connsiteY30" fmla="*/ 5019137 h 6789880"/>
              <a:gd name="connsiteX31" fmla="*/ 217714 w 4061893"/>
              <a:gd name="connsiteY31" fmla="*/ 4569194 h 6789880"/>
              <a:gd name="connsiteX32" fmla="*/ 188686 w 4061893"/>
              <a:gd name="connsiteY32" fmla="*/ 3712851 h 6789880"/>
              <a:gd name="connsiteX33" fmla="*/ 87086 w 4061893"/>
              <a:gd name="connsiteY33" fmla="*/ 3320966 h 6789880"/>
              <a:gd name="connsiteX34" fmla="*/ 0 w 4061893"/>
              <a:gd name="connsiteY34" fmla="*/ 2493651 h 6789880"/>
              <a:gd name="connsiteX35" fmla="*/ 58057 w 4061893"/>
              <a:gd name="connsiteY35" fmla="*/ 1434108 h 6789880"/>
              <a:gd name="connsiteX36" fmla="*/ 174172 w 4061893"/>
              <a:gd name="connsiteY36" fmla="*/ 1143823 h 6789880"/>
              <a:gd name="connsiteX37" fmla="*/ 275772 w 4061893"/>
              <a:gd name="connsiteY37" fmla="*/ 853537 h 6789880"/>
              <a:gd name="connsiteX38" fmla="*/ 319314 w 4061893"/>
              <a:gd name="connsiteY38" fmla="*/ 650337 h 6789880"/>
              <a:gd name="connsiteX39" fmla="*/ 449943 w 4061893"/>
              <a:gd name="connsiteY39" fmla="*/ 403594 h 6789880"/>
              <a:gd name="connsiteX40" fmla="*/ 508000 w 4061893"/>
              <a:gd name="connsiteY40" fmla="*/ 214908 h 6789880"/>
              <a:gd name="connsiteX41" fmla="*/ 682172 w 4061893"/>
              <a:gd name="connsiteY41" fmla="*/ 40737 h 6789880"/>
              <a:gd name="connsiteX42" fmla="*/ 740229 w 4061893"/>
              <a:gd name="connsiteY42" fmla="*/ 26223 h 678988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2946400 w 4061893"/>
              <a:gd name="connsiteY6" fmla="*/ 957247 h 6791990"/>
              <a:gd name="connsiteX7" fmla="*/ 3135086 w 4061893"/>
              <a:gd name="connsiteY7" fmla="*/ 1102390 h 6791990"/>
              <a:gd name="connsiteX8" fmla="*/ 3294743 w 4061893"/>
              <a:gd name="connsiteY8" fmla="*/ 1595876 h 6791990"/>
              <a:gd name="connsiteX9" fmla="*/ 3280229 w 4061893"/>
              <a:gd name="connsiteY9" fmla="*/ 2597361 h 6791990"/>
              <a:gd name="connsiteX10" fmla="*/ 3323772 w 4061893"/>
              <a:gd name="connsiteY10" fmla="*/ 3076333 h 6791990"/>
              <a:gd name="connsiteX11" fmla="*/ 3526972 w 4061893"/>
              <a:gd name="connsiteY11" fmla="*/ 3279533 h 6791990"/>
              <a:gd name="connsiteX12" fmla="*/ 3817257 w 4061893"/>
              <a:gd name="connsiteY12" fmla="*/ 3424676 h 6791990"/>
              <a:gd name="connsiteX13" fmla="*/ 4049486 w 4061893"/>
              <a:gd name="connsiteY13" fmla="*/ 3932676 h 6791990"/>
              <a:gd name="connsiteX14" fmla="*/ 3962400 w 4061893"/>
              <a:gd name="connsiteY14" fmla="*/ 4643876 h 6791990"/>
              <a:gd name="connsiteX15" fmla="*/ 3686629 w 4061893"/>
              <a:gd name="connsiteY15" fmla="*/ 4847076 h 6791990"/>
              <a:gd name="connsiteX16" fmla="*/ 3396343 w 4061893"/>
              <a:gd name="connsiteY16" fmla="*/ 5166390 h 6791990"/>
              <a:gd name="connsiteX17" fmla="*/ 3265714 w 4061893"/>
              <a:gd name="connsiteY17" fmla="*/ 5398618 h 6791990"/>
              <a:gd name="connsiteX18" fmla="*/ 3077029 w 4061893"/>
              <a:gd name="connsiteY18" fmla="*/ 5834047 h 6791990"/>
              <a:gd name="connsiteX19" fmla="*/ 2931886 w 4061893"/>
              <a:gd name="connsiteY19" fmla="*/ 6182390 h 6791990"/>
              <a:gd name="connsiteX20" fmla="*/ 2888343 w 4061893"/>
              <a:gd name="connsiteY20" fmla="*/ 6342047 h 6791990"/>
              <a:gd name="connsiteX21" fmla="*/ 2844800 w 4061893"/>
              <a:gd name="connsiteY21" fmla="*/ 6530733 h 6791990"/>
              <a:gd name="connsiteX22" fmla="*/ 2612572 w 4061893"/>
              <a:gd name="connsiteY22" fmla="*/ 6733933 h 6791990"/>
              <a:gd name="connsiteX23" fmla="*/ 2336800 w 4061893"/>
              <a:gd name="connsiteY23" fmla="*/ 6777476 h 6791990"/>
              <a:gd name="connsiteX24" fmla="*/ 2235200 w 4061893"/>
              <a:gd name="connsiteY24" fmla="*/ 6791990 h 6791990"/>
              <a:gd name="connsiteX25" fmla="*/ 1857829 w 4061893"/>
              <a:gd name="connsiteY25" fmla="*/ 6719418 h 6791990"/>
              <a:gd name="connsiteX26" fmla="*/ 1538514 w 4061893"/>
              <a:gd name="connsiteY26" fmla="*/ 6690390 h 6791990"/>
              <a:gd name="connsiteX27" fmla="*/ 1248229 w 4061893"/>
              <a:gd name="connsiteY27" fmla="*/ 6632333 h 6791990"/>
              <a:gd name="connsiteX28" fmla="*/ 667657 w 4061893"/>
              <a:gd name="connsiteY28" fmla="*/ 6211418 h 6791990"/>
              <a:gd name="connsiteX29" fmla="*/ 493486 w 4061893"/>
              <a:gd name="connsiteY29" fmla="*/ 5892104 h 6791990"/>
              <a:gd name="connsiteX30" fmla="*/ 290286 w 4061893"/>
              <a:gd name="connsiteY30" fmla="*/ 5021247 h 6791990"/>
              <a:gd name="connsiteX31" fmla="*/ 217714 w 4061893"/>
              <a:gd name="connsiteY31" fmla="*/ 4571304 h 6791990"/>
              <a:gd name="connsiteX32" fmla="*/ 188686 w 4061893"/>
              <a:gd name="connsiteY32" fmla="*/ 3714961 h 6791990"/>
              <a:gd name="connsiteX33" fmla="*/ 87086 w 4061893"/>
              <a:gd name="connsiteY33" fmla="*/ 3323076 h 6791990"/>
              <a:gd name="connsiteX34" fmla="*/ 0 w 4061893"/>
              <a:gd name="connsiteY34" fmla="*/ 2495761 h 6791990"/>
              <a:gd name="connsiteX35" fmla="*/ 58057 w 4061893"/>
              <a:gd name="connsiteY35" fmla="*/ 1436218 h 6791990"/>
              <a:gd name="connsiteX36" fmla="*/ 174172 w 4061893"/>
              <a:gd name="connsiteY36" fmla="*/ 1145933 h 6791990"/>
              <a:gd name="connsiteX37" fmla="*/ 275772 w 4061893"/>
              <a:gd name="connsiteY37" fmla="*/ 855647 h 6791990"/>
              <a:gd name="connsiteX38" fmla="*/ 319314 w 4061893"/>
              <a:gd name="connsiteY38" fmla="*/ 652447 h 6791990"/>
              <a:gd name="connsiteX39" fmla="*/ 449943 w 4061893"/>
              <a:gd name="connsiteY39" fmla="*/ 405704 h 6791990"/>
              <a:gd name="connsiteX40" fmla="*/ 508000 w 4061893"/>
              <a:gd name="connsiteY40" fmla="*/ 217018 h 6791990"/>
              <a:gd name="connsiteX41" fmla="*/ 682172 w 4061893"/>
              <a:gd name="connsiteY41"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2946400 w 4061893"/>
              <a:gd name="connsiteY6" fmla="*/ 957247 h 6791990"/>
              <a:gd name="connsiteX7" fmla="*/ 3135086 w 4061893"/>
              <a:gd name="connsiteY7" fmla="*/ 1102390 h 6791990"/>
              <a:gd name="connsiteX8" fmla="*/ 3294743 w 4061893"/>
              <a:gd name="connsiteY8" fmla="*/ 1595876 h 6791990"/>
              <a:gd name="connsiteX9" fmla="*/ 3280229 w 4061893"/>
              <a:gd name="connsiteY9" fmla="*/ 2597361 h 6791990"/>
              <a:gd name="connsiteX10" fmla="*/ 3323772 w 4061893"/>
              <a:gd name="connsiteY10" fmla="*/ 3076333 h 6791990"/>
              <a:gd name="connsiteX11" fmla="*/ 3817257 w 4061893"/>
              <a:gd name="connsiteY11" fmla="*/ 3424676 h 6791990"/>
              <a:gd name="connsiteX12" fmla="*/ 4049486 w 4061893"/>
              <a:gd name="connsiteY12" fmla="*/ 3932676 h 6791990"/>
              <a:gd name="connsiteX13" fmla="*/ 3962400 w 4061893"/>
              <a:gd name="connsiteY13" fmla="*/ 4643876 h 6791990"/>
              <a:gd name="connsiteX14" fmla="*/ 3686629 w 4061893"/>
              <a:gd name="connsiteY14" fmla="*/ 4847076 h 6791990"/>
              <a:gd name="connsiteX15" fmla="*/ 3396343 w 4061893"/>
              <a:gd name="connsiteY15" fmla="*/ 5166390 h 6791990"/>
              <a:gd name="connsiteX16" fmla="*/ 3265714 w 4061893"/>
              <a:gd name="connsiteY16" fmla="*/ 5398618 h 6791990"/>
              <a:gd name="connsiteX17" fmla="*/ 3077029 w 4061893"/>
              <a:gd name="connsiteY17" fmla="*/ 5834047 h 6791990"/>
              <a:gd name="connsiteX18" fmla="*/ 2931886 w 4061893"/>
              <a:gd name="connsiteY18" fmla="*/ 6182390 h 6791990"/>
              <a:gd name="connsiteX19" fmla="*/ 2888343 w 4061893"/>
              <a:gd name="connsiteY19" fmla="*/ 6342047 h 6791990"/>
              <a:gd name="connsiteX20" fmla="*/ 2844800 w 4061893"/>
              <a:gd name="connsiteY20" fmla="*/ 6530733 h 6791990"/>
              <a:gd name="connsiteX21" fmla="*/ 2612572 w 4061893"/>
              <a:gd name="connsiteY21" fmla="*/ 6733933 h 6791990"/>
              <a:gd name="connsiteX22" fmla="*/ 2336800 w 4061893"/>
              <a:gd name="connsiteY22" fmla="*/ 6777476 h 6791990"/>
              <a:gd name="connsiteX23" fmla="*/ 2235200 w 4061893"/>
              <a:gd name="connsiteY23" fmla="*/ 6791990 h 6791990"/>
              <a:gd name="connsiteX24" fmla="*/ 1857829 w 4061893"/>
              <a:gd name="connsiteY24" fmla="*/ 6719418 h 6791990"/>
              <a:gd name="connsiteX25" fmla="*/ 1538514 w 4061893"/>
              <a:gd name="connsiteY25" fmla="*/ 6690390 h 6791990"/>
              <a:gd name="connsiteX26" fmla="*/ 1248229 w 4061893"/>
              <a:gd name="connsiteY26" fmla="*/ 6632333 h 6791990"/>
              <a:gd name="connsiteX27" fmla="*/ 667657 w 4061893"/>
              <a:gd name="connsiteY27" fmla="*/ 6211418 h 6791990"/>
              <a:gd name="connsiteX28" fmla="*/ 493486 w 4061893"/>
              <a:gd name="connsiteY28" fmla="*/ 5892104 h 6791990"/>
              <a:gd name="connsiteX29" fmla="*/ 290286 w 4061893"/>
              <a:gd name="connsiteY29" fmla="*/ 5021247 h 6791990"/>
              <a:gd name="connsiteX30" fmla="*/ 217714 w 4061893"/>
              <a:gd name="connsiteY30" fmla="*/ 4571304 h 6791990"/>
              <a:gd name="connsiteX31" fmla="*/ 188686 w 4061893"/>
              <a:gd name="connsiteY31" fmla="*/ 3714961 h 6791990"/>
              <a:gd name="connsiteX32" fmla="*/ 87086 w 4061893"/>
              <a:gd name="connsiteY32" fmla="*/ 3323076 h 6791990"/>
              <a:gd name="connsiteX33" fmla="*/ 0 w 4061893"/>
              <a:gd name="connsiteY33" fmla="*/ 2495761 h 6791990"/>
              <a:gd name="connsiteX34" fmla="*/ 58057 w 4061893"/>
              <a:gd name="connsiteY34" fmla="*/ 1436218 h 6791990"/>
              <a:gd name="connsiteX35" fmla="*/ 174172 w 4061893"/>
              <a:gd name="connsiteY35" fmla="*/ 1145933 h 6791990"/>
              <a:gd name="connsiteX36" fmla="*/ 275772 w 4061893"/>
              <a:gd name="connsiteY36" fmla="*/ 855647 h 6791990"/>
              <a:gd name="connsiteX37" fmla="*/ 319314 w 4061893"/>
              <a:gd name="connsiteY37" fmla="*/ 652447 h 6791990"/>
              <a:gd name="connsiteX38" fmla="*/ 449943 w 4061893"/>
              <a:gd name="connsiteY38" fmla="*/ 405704 h 6791990"/>
              <a:gd name="connsiteX39" fmla="*/ 508000 w 4061893"/>
              <a:gd name="connsiteY39" fmla="*/ 217018 h 6791990"/>
              <a:gd name="connsiteX40" fmla="*/ 682172 w 4061893"/>
              <a:gd name="connsiteY40"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2946400 w 4061893"/>
              <a:gd name="connsiteY6" fmla="*/ 957247 h 6791990"/>
              <a:gd name="connsiteX7" fmla="*/ 3135086 w 4061893"/>
              <a:gd name="connsiteY7" fmla="*/ 1102390 h 6791990"/>
              <a:gd name="connsiteX8" fmla="*/ 3294743 w 4061893"/>
              <a:gd name="connsiteY8" fmla="*/ 1595876 h 6791990"/>
              <a:gd name="connsiteX9" fmla="*/ 3323772 w 4061893"/>
              <a:gd name="connsiteY9" fmla="*/ 3076333 h 6791990"/>
              <a:gd name="connsiteX10" fmla="*/ 3817257 w 4061893"/>
              <a:gd name="connsiteY10" fmla="*/ 3424676 h 6791990"/>
              <a:gd name="connsiteX11" fmla="*/ 4049486 w 4061893"/>
              <a:gd name="connsiteY11" fmla="*/ 3932676 h 6791990"/>
              <a:gd name="connsiteX12" fmla="*/ 3962400 w 4061893"/>
              <a:gd name="connsiteY12" fmla="*/ 4643876 h 6791990"/>
              <a:gd name="connsiteX13" fmla="*/ 3686629 w 4061893"/>
              <a:gd name="connsiteY13" fmla="*/ 4847076 h 6791990"/>
              <a:gd name="connsiteX14" fmla="*/ 3396343 w 4061893"/>
              <a:gd name="connsiteY14" fmla="*/ 5166390 h 6791990"/>
              <a:gd name="connsiteX15" fmla="*/ 3265714 w 4061893"/>
              <a:gd name="connsiteY15" fmla="*/ 5398618 h 6791990"/>
              <a:gd name="connsiteX16" fmla="*/ 3077029 w 4061893"/>
              <a:gd name="connsiteY16" fmla="*/ 5834047 h 6791990"/>
              <a:gd name="connsiteX17" fmla="*/ 2931886 w 4061893"/>
              <a:gd name="connsiteY17" fmla="*/ 6182390 h 6791990"/>
              <a:gd name="connsiteX18" fmla="*/ 2888343 w 4061893"/>
              <a:gd name="connsiteY18" fmla="*/ 6342047 h 6791990"/>
              <a:gd name="connsiteX19" fmla="*/ 2844800 w 4061893"/>
              <a:gd name="connsiteY19" fmla="*/ 6530733 h 6791990"/>
              <a:gd name="connsiteX20" fmla="*/ 2612572 w 4061893"/>
              <a:gd name="connsiteY20" fmla="*/ 6733933 h 6791990"/>
              <a:gd name="connsiteX21" fmla="*/ 2336800 w 4061893"/>
              <a:gd name="connsiteY21" fmla="*/ 6777476 h 6791990"/>
              <a:gd name="connsiteX22" fmla="*/ 2235200 w 4061893"/>
              <a:gd name="connsiteY22" fmla="*/ 6791990 h 6791990"/>
              <a:gd name="connsiteX23" fmla="*/ 1857829 w 4061893"/>
              <a:gd name="connsiteY23" fmla="*/ 6719418 h 6791990"/>
              <a:gd name="connsiteX24" fmla="*/ 1538514 w 4061893"/>
              <a:gd name="connsiteY24" fmla="*/ 6690390 h 6791990"/>
              <a:gd name="connsiteX25" fmla="*/ 1248229 w 4061893"/>
              <a:gd name="connsiteY25" fmla="*/ 6632333 h 6791990"/>
              <a:gd name="connsiteX26" fmla="*/ 667657 w 4061893"/>
              <a:gd name="connsiteY26" fmla="*/ 6211418 h 6791990"/>
              <a:gd name="connsiteX27" fmla="*/ 493486 w 4061893"/>
              <a:gd name="connsiteY27" fmla="*/ 5892104 h 6791990"/>
              <a:gd name="connsiteX28" fmla="*/ 290286 w 4061893"/>
              <a:gd name="connsiteY28" fmla="*/ 5021247 h 6791990"/>
              <a:gd name="connsiteX29" fmla="*/ 217714 w 4061893"/>
              <a:gd name="connsiteY29" fmla="*/ 4571304 h 6791990"/>
              <a:gd name="connsiteX30" fmla="*/ 188686 w 4061893"/>
              <a:gd name="connsiteY30" fmla="*/ 3714961 h 6791990"/>
              <a:gd name="connsiteX31" fmla="*/ 87086 w 4061893"/>
              <a:gd name="connsiteY31" fmla="*/ 3323076 h 6791990"/>
              <a:gd name="connsiteX32" fmla="*/ 0 w 4061893"/>
              <a:gd name="connsiteY32" fmla="*/ 2495761 h 6791990"/>
              <a:gd name="connsiteX33" fmla="*/ 58057 w 4061893"/>
              <a:gd name="connsiteY33" fmla="*/ 1436218 h 6791990"/>
              <a:gd name="connsiteX34" fmla="*/ 174172 w 4061893"/>
              <a:gd name="connsiteY34" fmla="*/ 1145933 h 6791990"/>
              <a:gd name="connsiteX35" fmla="*/ 275772 w 4061893"/>
              <a:gd name="connsiteY35" fmla="*/ 855647 h 6791990"/>
              <a:gd name="connsiteX36" fmla="*/ 319314 w 4061893"/>
              <a:gd name="connsiteY36" fmla="*/ 652447 h 6791990"/>
              <a:gd name="connsiteX37" fmla="*/ 449943 w 4061893"/>
              <a:gd name="connsiteY37" fmla="*/ 405704 h 6791990"/>
              <a:gd name="connsiteX38" fmla="*/ 508000 w 4061893"/>
              <a:gd name="connsiteY38" fmla="*/ 217018 h 6791990"/>
              <a:gd name="connsiteX39" fmla="*/ 682172 w 4061893"/>
              <a:gd name="connsiteY39"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396343 w 4061893"/>
              <a:gd name="connsiteY13" fmla="*/ 5166390 h 6791990"/>
              <a:gd name="connsiteX14" fmla="*/ 3265714 w 4061893"/>
              <a:gd name="connsiteY14" fmla="*/ 5398618 h 6791990"/>
              <a:gd name="connsiteX15" fmla="*/ 3077029 w 4061893"/>
              <a:gd name="connsiteY15" fmla="*/ 5834047 h 6791990"/>
              <a:gd name="connsiteX16" fmla="*/ 2931886 w 4061893"/>
              <a:gd name="connsiteY16" fmla="*/ 6182390 h 6791990"/>
              <a:gd name="connsiteX17" fmla="*/ 2888343 w 4061893"/>
              <a:gd name="connsiteY17" fmla="*/ 6342047 h 6791990"/>
              <a:gd name="connsiteX18" fmla="*/ 2844800 w 4061893"/>
              <a:gd name="connsiteY18" fmla="*/ 6530733 h 6791990"/>
              <a:gd name="connsiteX19" fmla="*/ 2612572 w 4061893"/>
              <a:gd name="connsiteY19" fmla="*/ 6733933 h 6791990"/>
              <a:gd name="connsiteX20" fmla="*/ 2336800 w 4061893"/>
              <a:gd name="connsiteY20" fmla="*/ 6777476 h 6791990"/>
              <a:gd name="connsiteX21" fmla="*/ 2235200 w 4061893"/>
              <a:gd name="connsiteY21" fmla="*/ 6791990 h 6791990"/>
              <a:gd name="connsiteX22" fmla="*/ 1857829 w 4061893"/>
              <a:gd name="connsiteY22" fmla="*/ 6719418 h 6791990"/>
              <a:gd name="connsiteX23" fmla="*/ 1538514 w 4061893"/>
              <a:gd name="connsiteY23" fmla="*/ 6690390 h 6791990"/>
              <a:gd name="connsiteX24" fmla="*/ 1248229 w 4061893"/>
              <a:gd name="connsiteY24" fmla="*/ 6632333 h 6791990"/>
              <a:gd name="connsiteX25" fmla="*/ 667657 w 4061893"/>
              <a:gd name="connsiteY25" fmla="*/ 6211418 h 6791990"/>
              <a:gd name="connsiteX26" fmla="*/ 493486 w 4061893"/>
              <a:gd name="connsiteY26" fmla="*/ 5892104 h 6791990"/>
              <a:gd name="connsiteX27" fmla="*/ 290286 w 4061893"/>
              <a:gd name="connsiteY27" fmla="*/ 5021247 h 6791990"/>
              <a:gd name="connsiteX28" fmla="*/ 217714 w 4061893"/>
              <a:gd name="connsiteY28" fmla="*/ 4571304 h 6791990"/>
              <a:gd name="connsiteX29" fmla="*/ 188686 w 4061893"/>
              <a:gd name="connsiteY29" fmla="*/ 3714961 h 6791990"/>
              <a:gd name="connsiteX30" fmla="*/ 87086 w 4061893"/>
              <a:gd name="connsiteY30" fmla="*/ 3323076 h 6791990"/>
              <a:gd name="connsiteX31" fmla="*/ 0 w 4061893"/>
              <a:gd name="connsiteY31" fmla="*/ 2495761 h 6791990"/>
              <a:gd name="connsiteX32" fmla="*/ 58057 w 4061893"/>
              <a:gd name="connsiteY32" fmla="*/ 1436218 h 6791990"/>
              <a:gd name="connsiteX33" fmla="*/ 174172 w 4061893"/>
              <a:gd name="connsiteY33" fmla="*/ 1145933 h 6791990"/>
              <a:gd name="connsiteX34" fmla="*/ 275772 w 4061893"/>
              <a:gd name="connsiteY34" fmla="*/ 855647 h 6791990"/>
              <a:gd name="connsiteX35" fmla="*/ 319314 w 4061893"/>
              <a:gd name="connsiteY35" fmla="*/ 652447 h 6791990"/>
              <a:gd name="connsiteX36" fmla="*/ 449943 w 4061893"/>
              <a:gd name="connsiteY36" fmla="*/ 405704 h 6791990"/>
              <a:gd name="connsiteX37" fmla="*/ 508000 w 4061893"/>
              <a:gd name="connsiteY37" fmla="*/ 217018 h 6791990"/>
              <a:gd name="connsiteX38" fmla="*/ 682172 w 4061893"/>
              <a:gd name="connsiteY38"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396343 w 4061893"/>
              <a:gd name="connsiteY13" fmla="*/ 5166390 h 6791990"/>
              <a:gd name="connsiteX14" fmla="*/ 3265714 w 4061893"/>
              <a:gd name="connsiteY14" fmla="*/ 5398618 h 6791990"/>
              <a:gd name="connsiteX15" fmla="*/ 2931886 w 4061893"/>
              <a:gd name="connsiteY15" fmla="*/ 6182390 h 6791990"/>
              <a:gd name="connsiteX16" fmla="*/ 2888343 w 4061893"/>
              <a:gd name="connsiteY16" fmla="*/ 6342047 h 6791990"/>
              <a:gd name="connsiteX17" fmla="*/ 2844800 w 4061893"/>
              <a:gd name="connsiteY17" fmla="*/ 6530733 h 6791990"/>
              <a:gd name="connsiteX18" fmla="*/ 2612572 w 4061893"/>
              <a:gd name="connsiteY18" fmla="*/ 6733933 h 6791990"/>
              <a:gd name="connsiteX19" fmla="*/ 2336800 w 4061893"/>
              <a:gd name="connsiteY19" fmla="*/ 6777476 h 6791990"/>
              <a:gd name="connsiteX20" fmla="*/ 2235200 w 4061893"/>
              <a:gd name="connsiteY20" fmla="*/ 6791990 h 6791990"/>
              <a:gd name="connsiteX21" fmla="*/ 1857829 w 4061893"/>
              <a:gd name="connsiteY21" fmla="*/ 6719418 h 6791990"/>
              <a:gd name="connsiteX22" fmla="*/ 1538514 w 4061893"/>
              <a:gd name="connsiteY22" fmla="*/ 6690390 h 6791990"/>
              <a:gd name="connsiteX23" fmla="*/ 1248229 w 4061893"/>
              <a:gd name="connsiteY23" fmla="*/ 6632333 h 6791990"/>
              <a:gd name="connsiteX24" fmla="*/ 667657 w 4061893"/>
              <a:gd name="connsiteY24" fmla="*/ 6211418 h 6791990"/>
              <a:gd name="connsiteX25" fmla="*/ 493486 w 4061893"/>
              <a:gd name="connsiteY25" fmla="*/ 5892104 h 6791990"/>
              <a:gd name="connsiteX26" fmla="*/ 290286 w 4061893"/>
              <a:gd name="connsiteY26" fmla="*/ 5021247 h 6791990"/>
              <a:gd name="connsiteX27" fmla="*/ 217714 w 4061893"/>
              <a:gd name="connsiteY27" fmla="*/ 4571304 h 6791990"/>
              <a:gd name="connsiteX28" fmla="*/ 188686 w 4061893"/>
              <a:gd name="connsiteY28" fmla="*/ 3714961 h 6791990"/>
              <a:gd name="connsiteX29" fmla="*/ 87086 w 4061893"/>
              <a:gd name="connsiteY29" fmla="*/ 3323076 h 6791990"/>
              <a:gd name="connsiteX30" fmla="*/ 0 w 4061893"/>
              <a:gd name="connsiteY30" fmla="*/ 2495761 h 6791990"/>
              <a:gd name="connsiteX31" fmla="*/ 58057 w 4061893"/>
              <a:gd name="connsiteY31" fmla="*/ 1436218 h 6791990"/>
              <a:gd name="connsiteX32" fmla="*/ 174172 w 4061893"/>
              <a:gd name="connsiteY32" fmla="*/ 1145933 h 6791990"/>
              <a:gd name="connsiteX33" fmla="*/ 275772 w 4061893"/>
              <a:gd name="connsiteY33" fmla="*/ 855647 h 6791990"/>
              <a:gd name="connsiteX34" fmla="*/ 319314 w 4061893"/>
              <a:gd name="connsiteY34" fmla="*/ 652447 h 6791990"/>
              <a:gd name="connsiteX35" fmla="*/ 449943 w 4061893"/>
              <a:gd name="connsiteY35" fmla="*/ 405704 h 6791990"/>
              <a:gd name="connsiteX36" fmla="*/ 508000 w 4061893"/>
              <a:gd name="connsiteY36" fmla="*/ 217018 h 6791990"/>
              <a:gd name="connsiteX37" fmla="*/ 682172 w 4061893"/>
              <a:gd name="connsiteY37"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396343 w 4061893"/>
              <a:gd name="connsiteY13" fmla="*/ 5166390 h 6791990"/>
              <a:gd name="connsiteX14" fmla="*/ 3265714 w 4061893"/>
              <a:gd name="connsiteY14" fmla="*/ 5398618 h 6791990"/>
              <a:gd name="connsiteX15" fmla="*/ 3061426 w 4061893"/>
              <a:gd name="connsiteY15" fmla="*/ 6212870 h 6791990"/>
              <a:gd name="connsiteX16" fmla="*/ 2888343 w 4061893"/>
              <a:gd name="connsiteY16" fmla="*/ 6342047 h 6791990"/>
              <a:gd name="connsiteX17" fmla="*/ 2844800 w 4061893"/>
              <a:gd name="connsiteY17" fmla="*/ 6530733 h 6791990"/>
              <a:gd name="connsiteX18" fmla="*/ 2612572 w 4061893"/>
              <a:gd name="connsiteY18" fmla="*/ 6733933 h 6791990"/>
              <a:gd name="connsiteX19" fmla="*/ 2336800 w 4061893"/>
              <a:gd name="connsiteY19" fmla="*/ 6777476 h 6791990"/>
              <a:gd name="connsiteX20" fmla="*/ 2235200 w 4061893"/>
              <a:gd name="connsiteY20" fmla="*/ 6791990 h 6791990"/>
              <a:gd name="connsiteX21" fmla="*/ 1857829 w 4061893"/>
              <a:gd name="connsiteY21" fmla="*/ 6719418 h 6791990"/>
              <a:gd name="connsiteX22" fmla="*/ 1538514 w 4061893"/>
              <a:gd name="connsiteY22" fmla="*/ 6690390 h 6791990"/>
              <a:gd name="connsiteX23" fmla="*/ 1248229 w 4061893"/>
              <a:gd name="connsiteY23" fmla="*/ 6632333 h 6791990"/>
              <a:gd name="connsiteX24" fmla="*/ 667657 w 4061893"/>
              <a:gd name="connsiteY24" fmla="*/ 6211418 h 6791990"/>
              <a:gd name="connsiteX25" fmla="*/ 493486 w 4061893"/>
              <a:gd name="connsiteY25" fmla="*/ 5892104 h 6791990"/>
              <a:gd name="connsiteX26" fmla="*/ 290286 w 4061893"/>
              <a:gd name="connsiteY26" fmla="*/ 5021247 h 6791990"/>
              <a:gd name="connsiteX27" fmla="*/ 217714 w 4061893"/>
              <a:gd name="connsiteY27" fmla="*/ 4571304 h 6791990"/>
              <a:gd name="connsiteX28" fmla="*/ 188686 w 4061893"/>
              <a:gd name="connsiteY28" fmla="*/ 3714961 h 6791990"/>
              <a:gd name="connsiteX29" fmla="*/ 87086 w 4061893"/>
              <a:gd name="connsiteY29" fmla="*/ 3323076 h 6791990"/>
              <a:gd name="connsiteX30" fmla="*/ 0 w 4061893"/>
              <a:gd name="connsiteY30" fmla="*/ 2495761 h 6791990"/>
              <a:gd name="connsiteX31" fmla="*/ 58057 w 4061893"/>
              <a:gd name="connsiteY31" fmla="*/ 1436218 h 6791990"/>
              <a:gd name="connsiteX32" fmla="*/ 174172 w 4061893"/>
              <a:gd name="connsiteY32" fmla="*/ 1145933 h 6791990"/>
              <a:gd name="connsiteX33" fmla="*/ 275772 w 4061893"/>
              <a:gd name="connsiteY33" fmla="*/ 855647 h 6791990"/>
              <a:gd name="connsiteX34" fmla="*/ 319314 w 4061893"/>
              <a:gd name="connsiteY34" fmla="*/ 652447 h 6791990"/>
              <a:gd name="connsiteX35" fmla="*/ 449943 w 4061893"/>
              <a:gd name="connsiteY35" fmla="*/ 405704 h 6791990"/>
              <a:gd name="connsiteX36" fmla="*/ 508000 w 4061893"/>
              <a:gd name="connsiteY36" fmla="*/ 217018 h 6791990"/>
              <a:gd name="connsiteX37" fmla="*/ 682172 w 4061893"/>
              <a:gd name="connsiteY37"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265714 w 4061893"/>
              <a:gd name="connsiteY13" fmla="*/ 5398618 h 6791990"/>
              <a:gd name="connsiteX14" fmla="*/ 3061426 w 4061893"/>
              <a:gd name="connsiteY14" fmla="*/ 6212870 h 6791990"/>
              <a:gd name="connsiteX15" fmla="*/ 2888343 w 4061893"/>
              <a:gd name="connsiteY15" fmla="*/ 6342047 h 6791990"/>
              <a:gd name="connsiteX16" fmla="*/ 2844800 w 4061893"/>
              <a:gd name="connsiteY16" fmla="*/ 6530733 h 6791990"/>
              <a:gd name="connsiteX17" fmla="*/ 2612572 w 4061893"/>
              <a:gd name="connsiteY17" fmla="*/ 6733933 h 6791990"/>
              <a:gd name="connsiteX18" fmla="*/ 2336800 w 4061893"/>
              <a:gd name="connsiteY18" fmla="*/ 6777476 h 6791990"/>
              <a:gd name="connsiteX19" fmla="*/ 2235200 w 4061893"/>
              <a:gd name="connsiteY19" fmla="*/ 6791990 h 6791990"/>
              <a:gd name="connsiteX20" fmla="*/ 1857829 w 4061893"/>
              <a:gd name="connsiteY20" fmla="*/ 6719418 h 6791990"/>
              <a:gd name="connsiteX21" fmla="*/ 1538514 w 4061893"/>
              <a:gd name="connsiteY21" fmla="*/ 6690390 h 6791990"/>
              <a:gd name="connsiteX22" fmla="*/ 1248229 w 4061893"/>
              <a:gd name="connsiteY22" fmla="*/ 6632333 h 6791990"/>
              <a:gd name="connsiteX23" fmla="*/ 667657 w 4061893"/>
              <a:gd name="connsiteY23" fmla="*/ 6211418 h 6791990"/>
              <a:gd name="connsiteX24" fmla="*/ 493486 w 4061893"/>
              <a:gd name="connsiteY24" fmla="*/ 5892104 h 6791990"/>
              <a:gd name="connsiteX25" fmla="*/ 290286 w 4061893"/>
              <a:gd name="connsiteY25" fmla="*/ 5021247 h 6791990"/>
              <a:gd name="connsiteX26" fmla="*/ 217714 w 4061893"/>
              <a:gd name="connsiteY26" fmla="*/ 4571304 h 6791990"/>
              <a:gd name="connsiteX27" fmla="*/ 188686 w 4061893"/>
              <a:gd name="connsiteY27" fmla="*/ 3714961 h 6791990"/>
              <a:gd name="connsiteX28" fmla="*/ 87086 w 4061893"/>
              <a:gd name="connsiteY28" fmla="*/ 3323076 h 6791990"/>
              <a:gd name="connsiteX29" fmla="*/ 0 w 4061893"/>
              <a:gd name="connsiteY29" fmla="*/ 2495761 h 6791990"/>
              <a:gd name="connsiteX30" fmla="*/ 58057 w 4061893"/>
              <a:gd name="connsiteY30" fmla="*/ 1436218 h 6791990"/>
              <a:gd name="connsiteX31" fmla="*/ 174172 w 4061893"/>
              <a:gd name="connsiteY31" fmla="*/ 1145933 h 6791990"/>
              <a:gd name="connsiteX32" fmla="*/ 275772 w 4061893"/>
              <a:gd name="connsiteY32" fmla="*/ 855647 h 6791990"/>
              <a:gd name="connsiteX33" fmla="*/ 319314 w 4061893"/>
              <a:gd name="connsiteY33" fmla="*/ 652447 h 6791990"/>
              <a:gd name="connsiteX34" fmla="*/ 449943 w 4061893"/>
              <a:gd name="connsiteY34" fmla="*/ 405704 h 6791990"/>
              <a:gd name="connsiteX35" fmla="*/ 508000 w 4061893"/>
              <a:gd name="connsiteY35" fmla="*/ 217018 h 6791990"/>
              <a:gd name="connsiteX36" fmla="*/ 682172 w 4061893"/>
              <a:gd name="connsiteY36"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265714 w 4061893"/>
              <a:gd name="connsiteY13" fmla="*/ 5398618 h 6791990"/>
              <a:gd name="connsiteX14" fmla="*/ 3061426 w 4061893"/>
              <a:gd name="connsiteY14" fmla="*/ 6212870 h 6791990"/>
              <a:gd name="connsiteX15" fmla="*/ 2888343 w 4061893"/>
              <a:gd name="connsiteY15" fmla="*/ 6342047 h 6791990"/>
              <a:gd name="connsiteX16" fmla="*/ 2844800 w 4061893"/>
              <a:gd name="connsiteY16" fmla="*/ 6530733 h 6791990"/>
              <a:gd name="connsiteX17" fmla="*/ 2612572 w 4061893"/>
              <a:gd name="connsiteY17" fmla="*/ 6733933 h 6791990"/>
              <a:gd name="connsiteX18" fmla="*/ 2336800 w 4061893"/>
              <a:gd name="connsiteY18" fmla="*/ 6777476 h 6791990"/>
              <a:gd name="connsiteX19" fmla="*/ 2235200 w 4061893"/>
              <a:gd name="connsiteY19" fmla="*/ 6791990 h 6791990"/>
              <a:gd name="connsiteX20" fmla="*/ 1857829 w 4061893"/>
              <a:gd name="connsiteY20" fmla="*/ 6719418 h 6791990"/>
              <a:gd name="connsiteX21" fmla="*/ 1538514 w 4061893"/>
              <a:gd name="connsiteY21" fmla="*/ 6690390 h 6791990"/>
              <a:gd name="connsiteX22" fmla="*/ 1248229 w 4061893"/>
              <a:gd name="connsiteY22" fmla="*/ 6632333 h 6791990"/>
              <a:gd name="connsiteX23" fmla="*/ 667657 w 4061893"/>
              <a:gd name="connsiteY23" fmla="*/ 6211418 h 6791990"/>
              <a:gd name="connsiteX24" fmla="*/ 493486 w 4061893"/>
              <a:gd name="connsiteY24" fmla="*/ 5892104 h 6791990"/>
              <a:gd name="connsiteX25" fmla="*/ 290286 w 4061893"/>
              <a:gd name="connsiteY25" fmla="*/ 5021247 h 6791990"/>
              <a:gd name="connsiteX26" fmla="*/ 217714 w 4061893"/>
              <a:gd name="connsiteY26" fmla="*/ 4571304 h 6791990"/>
              <a:gd name="connsiteX27" fmla="*/ 188686 w 4061893"/>
              <a:gd name="connsiteY27" fmla="*/ 3714961 h 6791990"/>
              <a:gd name="connsiteX28" fmla="*/ 87086 w 4061893"/>
              <a:gd name="connsiteY28" fmla="*/ 3323076 h 6791990"/>
              <a:gd name="connsiteX29" fmla="*/ 0 w 4061893"/>
              <a:gd name="connsiteY29" fmla="*/ 2495761 h 6791990"/>
              <a:gd name="connsiteX30" fmla="*/ 58057 w 4061893"/>
              <a:gd name="connsiteY30" fmla="*/ 1436218 h 6791990"/>
              <a:gd name="connsiteX31" fmla="*/ 174172 w 4061893"/>
              <a:gd name="connsiteY31" fmla="*/ 1145933 h 6791990"/>
              <a:gd name="connsiteX32" fmla="*/ 275772 w 4061893"/>
              <a:gd name="connsiteY32" fmla="*/ 855647 h 6791990"/>
              <a:gd name="connsiteX33" fmla="*/ 319314 w 4061893"/>
              <a:gd name="connsiteY33" fmla="*/ 652447 h 6791990"/>
              <a:gd name="connsiteX34" fmla="*/ 449943 w 4061893"/>
              <a:gd name="connsiteY34" fmla="*/ 405704 h 6791990"/>
              <a:gd name="connsiteX35" fmla="*/ 508000 w 4061893"/>
              <a:gd name="connsiteY35" fmla="*/ 217018 h 6791990"/>
              <a:gd name="connsiteX36" fmla="*/ 682172 w 4061893"/>
              <a:gd name="connsiteY36" fmla="*/ 42847 h 6791990"/>
              <a:gd name="connsiteX0" fmla="*/ 682172 w 4061893"/>
              <a:gd name="connsiteY0" fmla="*/ 42847 h 6791990"/>
              <a:gd name="connsiteX1" fmla="*/ 914400 w 4061893"/>
              <a:gd name="connsiteY1" fmla="*/ 42847 h 6791990"/>
              <a:gd name="connsiteX2" fmla="*/ 1190172 w 4061893"/>
              <a:gd name="connsiteY2" fmla="*/ 521818 h 6791990"/>
              <a:gd name="connsiteX3" fmla="*/ 1436914 w 4061893"/>
              <a:gd name="connsiteY3" fmla="*/ 739533 h 6791990"/>
              <a:gd name="connsiteX4" fmla="*/ 1799772 w 4061893"/>
              <a:gd name="connsiteY4" fmla="*/ 826618 h 6791990"/>
              <a:gd name="connsiteX5" fmla="*/ 2670629 w 4061893"/>
              <a:gd name="connsiteY5" fmla="*/ 826618 h 6791990"/>
              <a:gd name="connsiteX6" fmla="*/ 3135086 w 4061893"/>
              <a:gd name="connsiteY6" fmla="*/ 1102390 h 6791990"/>
              <a:gd name="connsiteX7" fmla="*/ 3294743 w 4061893"/>
              <a:gd name="connsiteY7" fmla="*/ 1595876 h 6791990"/>
              <a:gd name="connsiteX8" fmla="*/ 3323772 w 4061893"/>
              <a:gd name="connsiteY8" fmla="*/ 3076333 h 6791990"/>
              <a:gd name="connsiteX9" fmla="*/ 3817257 w 4061893"/>
              <a:gd name="connsiteY9" fmla="*/ 3424676 h 6791990"/>
              <a:gd name="connsiteX10" fmla="*/ 4049486 w 4061893"/>
              <a:gd name="connsiteY10" fmla="*/ 3932676 h 6791990"/>
              <a:gd name="connsiteX11" fmla="*/ 3962400 w 4061893"/>
              <a:gd name="connsiteY11" fmla="*/ 4643876 h 6791990"/>
              <a:gd name="connsiteX12" fmla="*/ 3686629 w 4061893"/>
              <a:gd name="connsiteY12" fmla="*/ 4847076 h 6791990"/>
              <a:gd name="connsiteX13" fmla="*/ 3265714 w 4061893"/>
              <a:gd name="connsiteY13" fmla="*/ 5398618 h 6791990"/>
              <a:gd name="connsiteX14" fmla="*/ 3061426 w 4061893"/>
              <a:gd name="connsiteY14" fmla="*/ 6212870 h 6791990"/>
              <a:gd name="connsiteX15" fmla="*/ 2888343 w 4061893"/>
              <a:gd name="connsiteY15" fmla="*/ 6342047 h 6791990"/>
              <a:gd name="connsiteX16" fmla="*/ 2844800 w 4061893"/>
              <a:gd name="connsiteY16" fmla="*/ 6530733 h 6791990"/>
              <a:gd name="connsiteX17" fmla="*/ 2612572 w 4061893"/>
              <a:gd name="connsiteY17" fmla="*/ 6733933 h 6791990"/>
              <a:gd name="connsiteX18" fmla="*/ 2336800 w 4061893"/>
              <a:gd name="connsiteY18" fmla="*/ 6777476 h 6791990"/>
              <a:gd name="connsiteX19" fmla="*/ 2235200 w 4061893"/>
              <a:gd name="connsiteY19" fmla="*/ 6791990 h 6791990"/>
              <a:gd name="connsiteX20" fmla="*/ 1857829 w 4061893"/>
              <a:gd name="connsiteY20" fmla="*/ 6719418 h 6791990"/>
              <a:gd name="connsiteX21" fmla="*/ 1538514 w 4061893"/>
              <a:gd name="connsiteY21" fmla="*/ 6690390 h 6791990"/>
              <a:gd name="connsiteX22" fmla="*/ 1248229 w 4061893"/>
              <a:gd name="connsiteY22" fmla="*/ 6632333 h 6791990"/>
              <a:gd name="connsiteX23" fmla="*/ 667657 w 4061893"/>
              <a:gd name="connsiteY23" fmla="*/ 6211418 h 6791990"/>
              <a:gd name="connsiteX24" fmla="*/ 493486 w 4061893"/>
              <a:gd name="connsiteY24" fmla="*/ 5892104 h 6791990"/>
              <a:gd name="connsiteX25" fmla="*/ 290286 w 4061893"/>
              <a:gd name="connsiteY25" fmla="*/ 5021247 h 6791990"/>
              <a:gd name="connsiteX26" fmla="*/ 217714 w 4061893"/>
              <a:gd name="connsiteY26" fmla="*/ 4571304 h 6791990"/>
              <a:gd name="connsiteX27" fmla="*/ 188686 w 4061893"/>
              <a:gd name="connsiteY27" fmla="*/ 3714961 h 6791990"/>
              <a:gd name="connsiteX28" fmla="*/ 87086 w 4061893"/>
              <a:gd name="connsiteY28" fmla="*/ 3323076 h 6791990"/>
              <a:gd name="connsiteX29" fmla="*/ 0 w 4061893"/>
              <a:gd name="connsiteY29" fmla="*/ 2495761 h 6791990"/>
              <a:gd name="connsiteX30" fmla="*/ 58057 w 4061893"/>
              <a:gd name="connsiteY30" fmla="*/ 1436218 h 6791990"/>
              <a:gd name="connsiteX31" fmla="*/ 174172 w 4061893"/>
              <a:gd name="connsiteY31" fmla="*/ 1145933 h 6791990"/>
              <a:gd name="connsiteX32" fmla="*/ 275772 w 4061893"/>
              <a:gd name="connsiteY32" fmla="*/ 855647 h 6791990"/>
              <a:gd name="connsiteX33" fmla="*/ 319314 w 4061893"/>
              <a:gd name="connsiteY33" fmla="*/ 652447 h 6791990"/>
              <a:gd name="connsiteX34" fmla="*/ 449943 w 4061893"/>
              <a:gd name="connsiteY34" fmla="*/ 405704 h 6791990"/>
              <a:gd name="connsiteX35" fmla="*/ 508000 w 4061893"/>
              <a:gd name="connsiteY35" fmla="*/ 217018 h 6791990"/>
              <a:gd name="connsiteX36" fmla="*/ 682172 w 4061893"/>
              <a:gd name="connsiteY36" fmla="*/ 42847 h 6791990"/>
              <a:gd name="connsiteX0" fmla="*/ 682172 w 4069937"/>
              <a:gd name="connsiteY0" fmla="*/ 42847 h 6791990"/>
              <a:gd name="connsiteX1" fmla="*/ 914400 w 4069937"/>
              <a:gd name="connsiteY1" fmla="*/ 42847 h 6791990"/>
              <a:gd name="connsiteX2" fmla="*/ 1190172 w 4069937"/>
              <a:gd name="connsiteY2" fmla="*/ 521818 h 6791990"/>
              <a:gd name="connsiteX3" fmla="*/ 1436914 w 4069937"/>
              <a:gd name="connsiteY3" fmla="*/ 739533 h 6791990"/>
              <a:gd name="connsiteX4" fmla="*/ 1799772 w 4069937"/>
              <a:gd name="connsiteY4" fmla="*/ 826618 h 6791990"/>
              <a:gd name="connsiteX5" fmla="*/ 2670629 w 4069937"/>
              <a:gd name="connsiteY5" fmla="*/ 826618 h 6791990"/>
              <a:gd name="connsiteX6" fmla="*/ 3135086 w 4069937"/>
              <a:gd name="connsiteY6" fmla="*/ 1102390 h 6791990"/>
              <a:gd name="connsiteX7" fmla="*/ 3294743 w 4069937"/>
              <a:gd name="connsiteY7" fmla="*/ 1595876 h 6791990"/>
              <a:gd name="connsiteX8" fmla="*/ 3323772 w 4069937"/>
              <a:gd name="connsiteY8" fmla="*/ 3076333 h 6791990"/>
              <a:gd name="connsiteX9" fmla="*/ 3817257 w 4069937"/>
              <a:gd name="connsiteY9" fmla="*/ 3424676 h 6791990"/>
              <a:gd name="connsiteX10" fmla="*/ 4049486 w 4069937"/>
              <a:gd name="connsiteY10" fmla="*/ 3932676 h 6791990"/>
              <a:gd name="connsiteX11" fmla="*/ 3962400 w 4069937"/>
              <a:gd name="connsiteY11" fmla="*/ 4643876 h 6791990"/>
              <a:gd name="connsiteX12" fmla="*/ 3265714 w 4069937"/>
              <a:gd name="connsiteY12" fmla="*/ 5398618 h 6791990"/>
              <a:gd name="connsiteX13" fmla="*/ 3061426 w 4069937"/>
              <a:gd name="connsiteY13" fmla="*/ 6212870 h 6791990"/>
              <a:gd name="connsiteX14" fmla="*/ 2888343 w 4069937"/>
              <a:gd name="connsiteY14" fmla="*/ 6342047 h 6791990"/>
              <a:gd name="connsiteX15" fmla="*/ 2844800 w 4069937"/>
              <a:gd name="connsiteY15" fmla="*/ 6530733 h 6791990"/>
              <a:gd name="connsiteX16" fmla="*/ 2612572 w 4069937"/>
              <a:gd name="connsiteY16" fmla="*/ 6733933 h 6791990"/>
              <a:gd name="connsiteX17" fmla="*/ 2336800 w 4069937"/>
              <a:gd name="connsiteY17" fmla="*/ 6777476 h 6791990"/>
              <a:gd name="connsiteX18" fmla="*/ 2235200 w 4069937"/>
              <a:gd name="connsiteY18" fmla="*/ 6791990 h 6791990"/>
              <a:gd name="connsiteX19" fmla="*/ 1857829 w 4069937"/>
              <a:gd name="connsiteY19" fmla="*/ 6719418 h 6791990"/>
              <a:gd name="connsiteX20" fmla="*/ 1538514 w 4069937"/>
              <a:gd name="connsiteY20" fmla="*/ 6690390 h 6791990"/>
              <a:gd name="connsiteX21" fmla="*/ 1248229 w 4069937"/>
              <a:gd name="connsiteY21" fmla="*/ 6632333 h 6791990"/>
              <a:gd name="connsiteX22" fmla="*/ 667657 w 4069937"/>
              <a:gd name="connsiteY22" fmla="*/ 6211418 h 6791990"/>
              <a:gd name="connsiteX23" fmla="*/ 493486 w 4069937"/>
              <a:gd name="connsiteY23" fmla="*/ 5892104 h 6791990"/>
              <a:gd name="connsiteX24" fmla="*/ 290286 w 4069937"/>
              <a:gd name="connsiteY24" fmla="*/ 5021247 h 6791990"/>
              <a:gd name="connsiteX25" fmla="*/ 217714 w 4069937"/>
              <a:gd name="connsiteY25" fmla="*/ 4571304 h 6791990"/>
              <a:gd name="connsiteX26" fmla="*/ 188686 w 4069937"/>
              <a:gd name="connsiteY26" fmla="*/ 3714961 h 6791990"/>
              <a:gd name="connsiteX27" fmla="*/ 87086 w 4069937"/>
              <a:gd name="connsiteY27" fmla="*/ 3323076 h 6791990"/>
              <a:gd name="connsiteX28" fmla="*/ 0 w 4069937"/>
              <a:gd name="connsiteY28" fmla="*/ 2495761 h 6791990"/>
              <a:gd name="connsiteX29" fmla="*/ 58057 w 4069937"/>
              <a:gd name="connsiteY29" fmla="*/ 1436218 h 6791990"/>
              <a:gd name="connsiteX30" fmla="*/ 174172 w 4069937"/>
              <a:gd name="connsiteY30" fmla="*/ 1145933 h 6791990"/>
              <a:gd name="connsiteX31" fmla="*/ 275772 w 4069937"/>
              <a:gd name="connsiteY31" fmla="*/ 855647 h 6791990"/>
              <a:gd name="connsiteX32" fmla="*/ 319314 w 4069937"/>
              <a:gd name="connsiteY32" fmla="*/ 652447 h 6791990"/>
              <a:gd name="connsiteX33" fmla="*/ 449943 w 4069937"/>
              <a:gd name="connsiteY33" fmla="*/ 405704 h 6791990"/>
              <a:gd name="connsiteX34" fmla="*/ 508000 w 4069937"/>
              <a:gd name="connsiteY34" fmla="*/ 217018 h 6791990"/>
              <a:gd name="connsiteX35" fmla="*/ 682172 w 4069937"/>
              <a:gd name="connsiteY35" fmla="*/ 42847 h 679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69937" h="6791990">
                <a:moveTo>
                  <a:pt x="682172" y="42847"/>
                </a:moveTo>
                <a:cubicBezTo>
                  <a:pt x="749905" y="13819"/>
                  <a:pt x="829733" y="-36982"/>
                  <a:pt x="914400" y="42847"/>
                </a:cubicBezTo>
                <a:cubicBezTo>
                  <a:pt x="1017081" y="239653"/>
                  <a:pt x="1063087" y="362962"/>
                  <a:pt x="1190172" y="521818"/>
                </a:cubicBezTo>
                <a:cubicBezTo>
                  <a:pt x="1270843" y="622657"/>
                  <a:pt x="1322046" y="687320"/>
                  <a:pt x="1436914" y="739533"/>
                </a:cubicBezTo>
                <a:cubicBezTo>
                  <a:pt x="1622529" y="823904"/>
                  <a:pt x="1618943" y="810179"/>
                  <a:pt x="1799772" y="826618"/>
                </a:cubicBezTo>
                <a:cubicBezTo>
                  <a:pt x="2146309" y="806234"/>
                  <a:pt x="2448077" y="780656"/>
                  <a:pt x="2670629" y="826618"/>
                </a:cubicBezTo>
                <a:cubicBezTo>
                  <a:pt x="2893181" y="872580"/>
                  <a:pt x="3031067" y="974180"/>
                  <a:pt x="3135086" y="1102390"/>
                </a:cubicBezTo>
                <a:cubicBezTo>
                  <a:pt x="3239105" y="1230600"/>
                  <a:pt x="3263295" y="1266886"/>
                  <a:pt x="3294743" y="1595876"/>
                </a:cubicBezTo>
                <a:cubicBezTo>
                  <a:pt x="3326191" y="1924866"/>
                  <a:pt x="3236686" y="2771533"/>
                  <a:pt x="3323772" y="3076333"/>
                </a:cubicBezTo>
                <a:cubicBezTo>
                  <a:pt x="3410858" y="3381133"/>
                  <a:pt x="3696305" y="3281952"/>
                  <a:pt x="3817257" y="3424676"/>
                </a:cubicBezTo>
                <a:cubicBezTo>
                  <a:pt x="3938209" y="3567400"/>
                  <a:pt x="4025296" y="3729476"/>
                  <a:pt x="4049486" y="3932676"/>
                </a:cubicBezTo>
                <a:cubicBezTo>
                  <a:pt x="4080345" y="4210409"/>
                  <a:pt x="4093029" y="4399552"/>
                  <a:pt x="3962400" y="4643876"/>
                </a:cubicBezTo>
                <a:cubicBezTo>
                  <a:pt x="3831771" y="4888200"/>
                  <a:pt x="3415876" y="5137119"/>
                  <a:pt x="3265714" y="5398618"/>
                </a:cubicBezTo>
                <a:cubicBezTo>
                  <a:pt x="3115552" y="5660117"/>
                  <a:pt x="3124321" y="6055632"/>
                  <a:pt x="3061426" y="6212870"/>
                </a:cubicBezTo>
                <a:cubicBezTo>
                  <a:pt x="2998531" y="6370108"/>
                  <a:pt x="2924447" y="6289070"/>
                  <a:pt x="2888343" y="6342047"/>
                </a:cubicBezTo>
                <a:cubicBezTo>
                  <a:pt x="2852239" y="6395024"/>
                  <a:pt x="2877673" y="6484711"/>
                  <a:pt x="2844800" y="6530733"/>
                </a:cubicBezTo>
                <a:cubicBezTo>
                  <a:pt x="2772070" y="6632555"/>
                  <a:pt x="2752009" y="6687454"/>
                  <a:pt x="2612572" y="6733933"/>
                </a:cubicBezTo>
                <a:cubicBezTo>
                  <a:pt x="2524285" y="6763362"/>
                  <a:pt x="2428781" y="6763325"/>
                  <a:pt x="2336800" y="6777476"/>
                </a:cubicBezTo>
                <a:cubicBezTo>
                  <a:pt x="2302987" y="6782678"/>
                  <a:pt x="2235200" y="6791990"/>
                  <a:pt x="2235200" y="6791990"/>
                </a:cubicBezTo>
                <a:lnTo>
                  <a:pt x="1857829" y="6719418"/>
                </a:lnTo>
                <a:cubicBezTo>
                  <a:pt x="1764251" y="6702904"/>
                  <a:pt x="1624083" y="6696502"/>
                  <a:pt x="1538514" y="6690390"/>
                </a:cubicBezTo>
                <a:cubicBezTo>
                  <a:pt x="1441752" y="6671038"/>
                  <a:pt x="1338323" y="6672588"/>
                  <a:pt x="1248229" y="6632333"/>
                </a:cubicBezTo>
                <a:cubicBezTo>
                  <a:pt x="1137550" y="6582881"/>
                  <a:pt x="773678" y="6355607"/>
                  <a:pt x="667657" y="6211418"/>
                </a:cubicBezTo>
                <a:cubicBezTo>
                  <a:pt x="595834" y="6113739"/>
                  <a:pt x="551543" y="5998542"/>
                  <a:pt x="493486" y="5892104"/>
                </a:cubicBezTo>
                <a:cubicBezTo>
                  <a:pt x="416317" y="5583429"/>
                  <a:pt x="350373" y="5336705"/>
                  <a:pt x="290286" y="5021247"/>
                </a:cubicBezTo>
                <a:cubicBezTo>
                  <a:pt x="261860" y="4872011"/>
                  <a:pt x="217714" y="4571304"/>
                  <a:pt x="217714" y="4571304"/>
                </a:cubicBezTo>
                <a:cubicBezTo>
                  <a:pt x="208038" y="4285856"/>
                  <a:pt x="218413" y="3999021"/>
                  <a:pt x="188686" y="3714961"/>
                </a:cubicBezTo>
                <a:cubicBezTo>
                  <a:pt x="174640" y="3580747"/>
                  <a:pt x="111819" y="3455737"/>
                  <a:pt x="87086" y="3323076"/>
                </a:cubicBezTo>
                <a:cubicBezTo>
                  <a:pt x="40988" y="3075821"/>
                  <a:pt x="20467" y="2751593"/>
                  <a:pt x="0" y="2495761"/>
                </a:cubicBezTo>
                <a:cubicBezTo>
                  <a:pt x="19352" y="2142580"/>
                  <a:pt x="12792" y="1787021"/>
                  <a:pt x="58057" y="1436218"/>
                </a:cubicBezTo>
                <a:cubicBezTo>
                  <a:pt x="71394" y="1332859"/>
                  <a:pt x="137579" y="1243513"/>
                  <a:pt x="174172" y="1145933"/>
                </a:cubicBezTo>
                <a:cubicBezTo>
                  <a:pt x="210168" y="1049943"/>
                  <a:pt x="246845" y="953999"/>
                  <a:pt x="275772" y="855647"/>
                </a:cubicBezTo>
                <a:cubicBezTo>
                  <a:pt x="295318" y="789191"/>
                  <a:pt x="294308" y="717047"/>
                  <a:pt x="319314" y="652447"/>
                </a:cubicBezTo>
                <a:cubicBezTo>
                  <a:pt x="352909" y="565660"/>
                  <a:pt x="411168" y="490304"/>
                  <a:pt x="449943" y="405704"/>
                </a:cubicBezTo>
                <a:cubicBezTo>
                  <a:pt x="465769" y="371174"/>
                  <a:pt x="486607" y="253692"/>
                  <a:pt x="508000" y="217018"/>
                </a:cubicBezTo>
                <a:cubicBezTo>
                  <a:pt x="538270" y="165126"/>
                  <a:pt x="614439" y="71875"/>
                  <a:pt x="682172" y="42847"/>
                </a:cubicBezTo>
                <a:close/>
              </a:path>
            </a:pathLst>
          </a:custGeom>
          <a:blipFill>
            <a:blip r:embed="rId4"/>
            <a:stretch>
              <a:fillRect l="-99069" t="-41291" r="-126835" b="-20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61A659-343A-7C7F-6FF2-4D36CACEA8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Tree>
    <p:extLst>
      <p:ext uri="{BB962C8B-B14F-4D97-AF65-F5344CB8AC3E}">
        <p14:creationId xmlns:p14="http://schemas.microsoft.com/office/powerpoint/2010/main" val="187937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9" name="Picture 8" descr="A black and white map&#10;&#10;Description automatically generated">
            <a:extLst>
              <a:ext uri="{FF2B5EF4-FFF2-40B4-BE49-F238E27FC236}">
                <a16:creationId xmlns:a16="http://schemas.microsoft.com/office/drawing/2014/main" id="{C0181767-7199-06C6-AB31-4A0547A4E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10" name="Chart 9">
            <a:extLst>
              <a:ext uri="{FF2B5EF4-FFF2-40B4-BE49-F238E27FC236}">
                <a16:creationId xmlns:a16="http://schemas.microsoft.com/office/drawing/2014/main" id="{DE2E7E45-F503-9944-6B55-AF26CA0B9FAF}"/>
              </a:ext>
            </a:extLst>
          </p:cNvPr>
          <p:cNvGraphicFramePr>
            <a:graphicFrameLocks/>
          </p:cNvGraphicFramePr>
          <p:nvPr>
            <p:extLst>
              <p:ext uri="{D42A27DB-BD31-4B8C-83A1-F6EECF244321}">
                <p14:modId xmlns:p14="http://schemas.microsoft.com/office/powerpoint/2010/main" val="461724344"/>
              </p:ext>
            </p:extLst>
          </p:nvPr>
        </p:nvGraphicFramePr>
        <p:xfrm>
          <a:off x="2595971" y="0"/>
          <a:ext cx="9829329" cy="733453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2B202706-5EDD-4C80-803A-C0E0DB06AEAD}"/>
              </a:ext>
            </a:extLst>
          </p:cNvPr>
          <p:cNvSpPr txBox="1">
            <a:spLocks/>
          </p:cNvSpPr>
          <p:nvPr/>
        </p:nvSpPr>
        <p:spPr>
          <a:xfrm>
            <a:off x="1779884" y="1311973"/>
            <a:ext cx="7886700" cy="994172"/>
          </a:xfrm>
          <a:prstGeom prst="rect">
            <a:avLst/>
          </a:prstGeom>
        </p:spPr>
        <p:txBody>
          <a:bodyPr anchor="ct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1pPr>
            <a:lvl2pPr marL="0" marR="0" indent="9601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2pPr>
            <a:lvl3pPr marL="0" marR="0" indent="19202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3pPr>
            <a:lvl4pPr marL="0" marR="0" indent="28803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4pPr>
            <a:lvl5pPr marL="0" marR="0" indent="384048"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5pPr>
            <a:lvl6pPr marL="0" marR="0" indent="48006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6pPr>
            <a:lvl7pPr marL="0" marR="0" indent="57607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7pPr>
            <a:lvl8pPr marL="0" marR="0" indent="67208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8pPr>
            <a:lvl9pPr marL="0" marR="0" indent="76809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9pPr>
          </a:lstStyle>
          <a:p>
            <a:pPr marL="0" marR="0" lvl="0" indent="0" algn="l" defTabSz="346710" rtl="0" eaLnBrk="1" fontAlgn="auto" latinLnBrk="0" hangingPunct="0">
              <a:lnSpc>
                <a:spcPct val="120000"/>
              </a:lnSpc>
              <a:spcBef>
                <a:spcPts val="0"/>
              </a:spcBef>
              <a:spcAft>
                <a:spcPts val="0"/>
              </a:spcAft>
              <a:buClrTx/>
              <a:buSzTx/>
              <a:buFontTx/>
              <a:buNone/>
              <a:tabLst/>
              <a:defRPr/>
            </a:pPr>
            <a:endParaRPr kumimoji="0" lang="en-US" sz="3300" b="1" i="1" u="none" strike="noStrike" kern="1200" cap="all" spc="71" normalizeH="0" baseline="0" noProof="0">
              <a:ln>
                <a:noFill/>
              </a:ln>
              <a:solidFill>
                <a:srgbClr val="E7E6E6"/>
              </a:solidFill>
              <a:effectLst/>
              <a:highlight>
                <a:srgbClr val="FFFF00"/>
              </a:highlight>
              <a:uLnTx/>
              <a:uFillTx/>
              <a:latin typeface="Arvo"/>
              <a:sym typeface="Arvo"/>
            </a:endParaRPr>
          </a:p>
        </p:txBody>
      </p:sp>
      <p:sp>
        <p:nvSpPr>
          <p:cNvPr id="4" name="TextBox 3">
            <a:extLst>
              <a:ext uri="{FF2B5EF4-FFF2-40B4-BE49-F238E27FC236}">
                <a16:creationId xmlns:a16="http://schemas.microsoft.com/office/drawing/2014/main" id="{43722827-7B4C-44E8-A1E9-E082C6628FB0}"/>
              </a:ext>
            </a:extLst>
          </p:cNvPr>
          <p:cNvSpPr txBox="1"/>
          <p:nvPr/>
        </p:nvSpPr>
        <p:spPr>
          <a:xfrm>
            <a:off x="449628" y="609900"/>
            <a:ext cx="4923883" cy="2231380"/>
          </a:xfrm>
          <a:prstGeom prst="rect">
            <a:avLst/>
          </a:prstGeom>
          <a:noFill/>
        </p:spPr>
        <p:txBody>
          <a:bodyPr wrap="square" rtlCol="0">
            <a:spAutoFit/>
          </a:bodyP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1pPr>
            <a:lvl2pPr marL="0" marR="0" indent="9601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2pPr>
            <a:lvl3pPr marL="0" marR="0" indent="19202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3pPr>
            <a:lvl4pPr marL="0" marR="0" indent="28803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4pPr>
            <a:lvl5pPr marL="0" marR="0" indent="384048"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5pPr>
            <a:lvl6pPr marL="0" marR="0" indent="48006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6pPr>
            <a:lvl7pPr marL="0" marR="0" indent="57607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7pPr>
            <a:lvl8pPr marL="0" marR="0" indent="67208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8pPr>
            <a:lvl9pPr marL="0" marR="0" indent="76809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9pPr>
          </a:lstStyle>
          <a:p>
            <a:pPr marL="0" marR="0" lvl="0" indent="0" defTabSz="685800" rtl="0" eaLnBrk="1" fontAlgn="auto" latinLnBrk="0" hangingPunct="0">
              <a:lnSpc>
                <a:spcPct val="100000"/>
              </a:lnSpc>
              <a:spcBef>
                <a:spcPts val="0"/>
              </a:spcBef>
              <a:spcAft>
                <a:spcPts val="1200"/>
              </a:spcAft>
              <a:buClrTx/>
              <a:buSzTx/>
              <a:buFontTx/>
              <a:buNone/>
              <a:tabLst/>
              <a:defRPr/>
            </a:pPr>
            <a:r>
              <a:rPr kumimoji="0" lang="en-US" sz="4050" b="1" u="none" strike="noStrike" kern="1200" cap="all" spc="71" normalizeH="0" baseline="0" noProof="0">
                <a:ln>
                  <a:solidFill>
                    <a:schemeClr val="accent2"/>
                  </a:solidFill>
                </a:ln>
                <a:solidFill>
                  <a:schemeClr val="accent2"/>
                </a:solidFill>
                <a:effectLst/>
                <a:uLnTx/>
                <a:uFillTx/>
                <a:latin typeface="Century Gothic" panose="020B0502020202020204" pitchFamily="34" charset="0"/>
                <a:cs typeface="Gotham Black" pitchFamily="50" charset="0"/>
                <a:sym typeface="Arvo"/>
              </a:rPr>
              <a:t>LAST Campaign Results</a:t>
            </a:r>
            <a:endParaRPr kumimoji="0" lang="en-US" sz="4050" b="1" u="none" strike="noStrike" kern="1200" cap="all" spc="71" normalizeH="0" baseline="0" noProof="0">
              <a:ln>
                <a:solidFill>
                  <a:schemeClr val="accent2"/>
                </a:solidFill>
              </a:ln>
              <a:solidFill>
                <a:schemeClr val="accent2"/>
              </a:solidFill>
              <a:effectLst/>
              <a:highlight>
                <a:srgbClr val="FFFF00"/>
              </a:highlight>
              <a:uLnTx/>
              <a:uFillTx/>
              <a:latin typeface="Century Gothic" panose="020B0502020202020204" pitchFamily="34" charset="0"/>
              <a:cs typeface="Gotham Black" pitchFamily="50" charset="0"/>
              <a:sym typeface="Arvo"/>
            </a:endParaRPr>
          </a:p>
          <a:p>
            <a:pPr marL="0" marR="0" lvl="0" indent="0" defTabSz="685800" rtl="0" eaLnBrk="1" fontAlgn="auto" latinLnBrk="0" hangingPunct="0">
              <a:lnSpc>
                <a:spcPct val="100000"/>
              </a:lnSpc>
              <a:spcBef>
                <a:spcPts val="0"/>
              </a:spcBef>
              <a:spcAft>
                <a:spcPts val="1200"/>
              </a:spcAft>
              <a:buClrTx/>
              <a:buSzTx/>
              <a:buFontTx/>
              <a:buNone/>
              <a:tabLst/>
              <a:defRPr/>
            </a:pPr>
            <a: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t>$11,915,739 </a:t>
            </a:r>
            <a:b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br>
            <a: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t>24,556 donors</a:t>
            </a:r>
          </a:p>
        </p:txBody>
      </p:sp>
      <p:pic>
        <p:nvPicPr>
          <p:cNvPr id="23" name="Picture 22">
            <a:extLst>
              <a:ext uri="{FF2B5EF4-FFF2-40B4-BE49-F238E27FC236}">
                <a16:creationId xmlns:a16="http://schemas.microsoft.com/office/drawing/2014/main" id="{0CD3A1C2-C14A-A749-1D84-429993A375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graphicFrame>
        <p:nvGraphicFramePr>
          <p:cNvPr id="7" name="Chart 6">
            <a:extLst>
              <a:ext uri="{FF2B5EF4-FFF2-40B4-BE49-F238E27FC236}">
                <a16:creationId xmlns:a16="http://schemas.microsoft.com/office/drawing/2014/main" id="{CFE36B5E-A719-1ECD-AFA0-E2F49FDF847A}"/>
              </a:ext>
            </a:extLst>
          </p:cNvPr>
          <p:cNvGraphicFramePr>
            <a:graphicFrameLocks/>
          </p:cNvGraphicFramePr>
          <p:nvPr>
            <p:extLst>
              <p:ext uri="{D42A27DB-BD31-4B8C-83A1-F6EECF244321}">
                <p14:modId xmlns:p14="http://schemas.microsoft.com/office/powerpoint/2010/main" val="1773143022"/>
              </p:ext>
            </p:extLst>
          </p:nvPr>
        </p:nvGraphicFramePr>
        <p:xfrm>
          <a:off x="3274914" y="-559563"/>
          <a:ext cx="9706771" cy="7109461"/>
        </p:xfrm>
        <a:graphic>
          <a:graphicData uri="http://schemas.openxmlformats.org/drawingml/2006/chart">
            <c:chart xmlns:c="http://schemas.openxmlformats.org/drawingml/2006/chart" xmlns:r="http://schemas.openxmlformats.org/officeDocument/2006/relationships" r:id="rId6"/>
          </a:graphicData>
        </a:graphic>
      </p:graphicFrame>
      <p:grpSp>
        <p:nvGrpSpPr>
          <p:cNvPr id="2" name="Group 1">
            <a:extLst>
              <a:ext uri="{FF2B5EF4-FFF2-40B4-BE49-F238E27FC236}">
                <a16:creationId xmlns:a16="http://schemas.microsoft.com/office/drawing/2014/main" id="{3B852584-D264-42EE-2D94-930895E464E8}"/>
              </a:ext>
            </a:extLst>
          </p:cNvPr>
          <p:cNvGrpSpPr/>
          <p:nvPr/>
        </p:nvGrpSpPr>
        <p:grpSpPr>
          <a:xfrm>
            <a:off x="4007905" y="1688328"/>
            <a:ext cx="2409350" cy="3302704"/>
            <a:chOff x="4007905" y="1688328"/>
            <a:chExt cx="2409350" cy="3302704"/>
          </a:xfrm>
        </p:grpSpPr>
        <p:pic>
          <p:nvPicPr>
            <p:cNvPr id="3" name="Picture 2" descr="A red heart shaped object with black background&#10;&#10;Description automatically generated">
              <a:extLst>
                <a:ext uri="{FF2B5EF4-FFF2-40B4-BE49-F238E27FC236}">
                  <a16:creationId xmlns:a16="http://schemas.microsoft.com/office/drawing/2014/main" id="{3A4B20B5-1475-7D8D-9AD8-C0D7C760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905" y="1688328"/>
              <a:ext cx="2409350" cy="3302704"/>
            </a:xfrm>
            <a:prstGeom prst="rect">
              <a:avLst/>
            </a:prstGeom>
          </p:spPr>
        </p:pic>
        <p:sp>
          <p:nvSpPr>
            <p:cNvPr id="5"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4002629B-09FC-1F3C-17F5-40587A621B65}"/>
                </a:ext>
              </a:extLst>
            </p:cNvPr>
            <p:cNvSpPr txBox="1"/>
            <p:nvPr/>
          </p:nvSpPr>
          <p:spPr>
            <a:xfrm>
              <a:off x="4129200" y="2254121"/>
              <a:ext cx="2146343" cy="11592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algn="ctr" defTabSz="412750" hangingPunct="0">
                <a:lnSpc>
                  <a:spcPct val="100000"/>
                </a:lnSpc>
              </a:pPr>
              <a:r>
                <a:rPr lang="en-US" sz="3600" b="1" kern="0">
                  <a:solidFill>
                    <a:schemeClr val="tx1"/>
                  </a:solidFill>
                </a:rPr>
                <a:t>102% of Goal!</a:t>
              </a:r>
              <a:endParaRPr lang="en-US" sz="2000" b="1" kern="0">
                <a:solidFill>
                  <a:schemeClr val="tx1"/>
                </a:solidFill>
              </a:endParaRPr>
            </a:p>
          </p:txBody>
        </p:sp>
        <p:pic>
          <p:nvPicPr>
            <p:cNvPr id="17" name="Picture 16" descr="A purple cross on a black background&#10;&#10;Description automatically generated">
              <a:extLst>
                <a:ext uri="{FF2B5EF4-FFF2-40B4-BE49-F238E27FC236}">
                  <a16:creationId xmlns:a16="http://schemas.microsoft.com/office/drawing/2014/main" id="{773DBF31-3152-85F1-F2EC-819718557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2163" y="3697241"/>
              <a:ext cx="652920" cy="652920"/>
            </a:xfrm>
            <a:prstGeom prst="rect">
              <a:avLst/>
            </a:prstGeom>
          </p:spPr>
        </p:pic>
      </p:grpSp>
    </p:spTree>
    <p:extLst>
      <p:ext uri="{BB962C8B-B14F-4D97-AF65-F5344CB8AC3E}">
        <p14:creationId xmlns:p14="http://schemas.microsoft.com/office/powerpoint/2010/main" val="2051530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6000" decel="7400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11" name="Picture 10" descr="A diagram of graphs and diagrams&#10;&#10;Description automatically generated">
            <a:extLst>
              <a:ext uri="{FF2B5EF4-FFF2-40B4-BE49-F238E27FC236}">
                <a16:creationId xmlns:a16="http://schemas.microsoft.com/office/drawing/2014/main" id="{110593E0-7091-F532-9F5F-B0200A23779D}"/>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206020" y="197246"/>
            <a:ext cx="23095974" cy="6412322"/>
          </a:xfrm>
          <a:prstGeom prst="rect">
            <a:avLst/>
          </a:prstGeom>
          <a:effectLst/>
        </p:spPr>
      </p:pic>
      <p:pic>
        <p:nvPicPr>
          <p:cNvPr id="19" name="Picture 18" descr="A black background with a black square&#10;&#10;Description automatically generated with medium confidence">
            <a:extLst>
              <a:ext uri="{FF2B5EF4-FFF2-40B4-BE49-F238E27FC236}">
                <a16:creationId xmlns:a16="http://schemas.microsoft.com/office/drawing/2014/main" id="{575D12FF-57E8-3B25-9A55-6C2154A16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20" y="189687"/>
            <a:ext cx="23095978" cy="6412322"/>
          </a:xfrm>
          <a:prstGeom prst="rect">
            <a:avLst/>
          </a:prstGeom>
        </p:spPr>
      </p:pic>
      <p:sp>
        <p:nvSpPr>
          <p:cNvPr id="9" name="Rectangle 8">
            <a:extLst>
              <a:ext uri="{FF2B5EF4-FFF2-40B4-BE49-F238E27FC236}">
                <a16:creationId xmlns:a16="http://schemas.microsoft.com/office/drawing/2014/main" id="{7D31128E-5909-16BF-9A76-D8B6BF62FEC2}"/>
              </a:ext>
            </a:extLst>
          </p:cNvPr>
          <p:cNvSpPr/>
          <p:nvPr/>
        </p:nvSpPr>
        <p:spPr>
          <a:xfrm rot="21208991">
            <a:off x="-15279541" y="66163"/>
            <a:ext cx="9200227" cy="11133351"/>
          </a:xfrm>
          <a:prstGeom prst="rect">
            <a:avLst/>
          </a:prstGeom>
          <a:gradFill flip="none" rotWithShape="1">
            <a:gsLst>
              <a:gs pos="0">
                <a:schemeClr val="bg2">
                  <a:alpha val="0"/>
                </a:schemeClr>
              </a:gs>
              <a:gs pos="19000">
                <a:srgbClr val="FFFFFF">
                  <a:alpha val="83000"/>
                </a:srgbClr>
              </a:gs>
              <a:gs pos="49000">
                <a:schemeClr val="bg2">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5FE5EA-A188-D259-EC97-1BA89A061B04}"/>
              </a:ext>
            </a:extLst>
          </p:cNvPr>
          <p:cNvSpPr/>
          <p:nvPr/>
        </p:nvSpPr>
        <p:spPr>
          <a:xfrm rot="10443713">
            <a:off x="-13217616" y="-2578989"/>
            <a:ext cx="9200227" cy="11133351"/>
          </a:xfrm>
          <a:prstGeom prst="rect">
            <a:avLst/>
          </a:prstGeom>
          <a:gradFill flip="none" rotWithShape="1">
            <a:gsLst>
              <a:gs pos="0">
                <a:schemeClr val="bg2">
                  <a:alpha val="0"/>
                </a:schemeClr>
              </a:gs>
              <a:gs pos="19000">
                <a:srgbClr val="FFFFFF">
                  <a:alpha val="83000"/>
                </a:srgbClr>
              </a:gs>
              <a:gs pos="49000">
                <a:schemeClr val="bg2">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circle with waves&#10;&#10;Description automatically generated">
            <a:extLst>
              <a:ext uri="{FF2B5EF4-FFF2-40B4-BE49-F238E27FC236}">
                <a16:creationId xmlns:a16="http://schemas.microsoft.com/office/drawing/2014/main" id="{1E7DF138-34AD-5E17-5503-8E2B674BA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89" y="4947860"/>
            <a:ext cx="2257063" cy="2257063"/>
          </a:xfrm>
          <a:prstGeom prst="rect">
            <a:avLst/>
          </a:prstGeom>
        </p:spPr>
      </p:pic>
      <p:grpSp>
        <p:nvGrpSpPr>
          <p:cNvPr id="8" name="Group 7">
            <a:extLst>
              <a:ext uri="{FF2B5EF4-FFF2-40B4-BE49-F238E27FC236}">
                <a16:creationId xmlns:a16="http://schemas.microsoft.com/office/drawing/2014/main" id="{53EEAEA6-7F9B-1BA8-C2BA-3FCA7E952E51}"/>
              </a:ext>
            </a:extLst>
          </p:cNvPr>
          <p:cNvGrpSpPr/>
          <p:nvPr/>
        </p:nvGrpSpPr>
        <p:grpSpPr>
          <a:xfrm>
            <a:off x="4435799" y="-1853566"/>
            <a:ext cx="9429797" cy="11347833"/>
            <a:chOff x="4435799" y="-1806674"/>
            <a:chExt cx="9429797" cy="11347833"/>
          </a:xfrm>
        </p:grpSpPr>
        <p:sp>
          <p:nvSpPr>
            <p:cNvPr id="17" name="Rectangle 16">
              <a:extLst>
                <a:ext uri="{FF2B5EF4-FFF2-40B4-BE49-F238E27FC236}">
                  <a16:creationId xmlns:a16="http://schemas.microsoft.com/office/drawing/2014/main" id="{1AE18D63-5888-93B5-A0B3-652BB6FF1798}"/>
                </a:ext>
              </a:extLst>
            </p:cNvPr>
            <p:cNvSpPr/>
            <p:nvPr/>
          </p:nvSpPr>
          <p:spPr>
            <a:xfrm rot="405203">
              <a:off x="4435799" y="-1490635"/>
              <a:ext cx="9429797" cy="11031794"/>
            </a:xfrm>
            <a:custGeom>
              <a:avLst/>
              <a:gdLst>
                <a:gd name="connsiteX0" fmla="*/ 0 w 8701548"/>
                <a:gd name="connsiteY0" fmla="*/ 0 h 11031794"/>
                <a:gd name="connsiteX1" fmla="*/ 8701548 w 8701548"/>
                <a:gd name="connsiteY1" fmla="*/ 0 h 11031794"/>
                <a:gd name="connsiteX2" fmla="*/ 8701548 w 8701548"/>
                <a:gd name="connsiteY2" fmla="*/ 11031794 h 11031794"/>
                <a:gd name="connsiteX3" fmla="*/ 0 w 8701548"/>
                <a:gd name="connsiteY3" fmla="*/ 11031794 h 11031794"/>
                <a:gd name="connsiteX4" fmla="*/ 0 w 8701548"/>
                <a:gd name="connsiteY4" fmla="*/ 0 h 11031794"/>
                <a:gd name="connsiteX0" fmla="*/ 0 w 8701548"/>
                <a:gd name="connsiteY0" fmla="*/ 0 h 11031794"/>
                <a:gd name="connsiteX1" fmla="*/ 8701548 w 8701548"/>
                <a:gd name="connsiteY1" fmla="*/ 0 h 11031794"/>
                <a:gd name="connsiteX2" fmla="*/ 8701548 w 8701548"/>
                <a:gd name="connsiteY2" fmla="*/ 11031794 h 11031794"/>
                <a:gd name="connsiteX3" fmla="*/ 0 w 8701548"/>
                <a:gd name="connsiteY3" fmla="*/ 11031794 h 11031794"/>
                <a:gd name="connsiteX4" fmla="*/ 10232 w 8701548"/>
                <a:gd name="connsiteY4" fmla="*/ 2111407 h 11031794"/>
                <a:gd name="connsiteX5" fmla="*/ 0 w 8701548"/>
                <a:gd name="connsiteY5" fmla="*/ 0 h 11031794"/>
                <a:gd name="connsiteX0" fmla="*/ 640007 w 9341555"/>
                <a:gd name="connsiteY0" fmla="*/ 0 h 11031794"/>
                <a:gd name="connsiteX1" fmla="*/ 9341555 w 9341555"/>
                <a:gd name="connsiteY1" fmla="*/ 0 h 11031794"/>
                <a:gd name="connsiteX2" fmla="*/ 9341555 w 9341555"/>
                <a:gd name="connsiteY2" fmla="*/ 11031794 h 11031794"/>
                <a:gd name="connsiteX3" fmla="*/ 640007 w 9341555"/>
                <a:gd name="connsiteY3" fmla="*/ 11031794 h 11031794"/>
                <a:gd name="connsiteX4" fmla="*/ 654855 w 9341555"/>
                <a:gd name="connsiteY4" fmla="*/ 3031649 h 11031794"/>
                <a:gd name="connsiteX5" fmla="*/ 650239 w 9341555"/>
                <a:gd name="connsiteY5" fmla="*/ 2111407 h 11031794"/>
                <a:gd name="connsiteX6" fmla="*/ 640007 w 9341555"/>
                <a:gd name="connsiteY6"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696538 w 9383238"/>
                <a:gd name="connsiteY5" fmla="*/ 3031649 h 11031794"/>
                <a:gd name="connsiteX6" fmla="*/ 691922 w 9383238"/>
                <a:gd name="connsiteY6" fmla="*/ 2111407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696538 w 9383238"/>
                <a:gd name="connsiteY5" fmla="*/ 3031649 h 11031794"/>
                <a:gd name="connsiteX6" fmla="*/ 404530 w 9383238"/>
                <a:gd name="connsiteY6" fmla="*/ 2120885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890256 w 9383238"/>
                <a:gd name="connsiteY5" fmla="*/ 3008709 h 11031794"/>
                <a:gd name="connsiteX6" fmla="*/ 404530 w 9383238"/>
                <a:gd name="connsiteY6" fmla="*/ 2120885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890256 w 9383238"/>
                <a:gd name="connsiteY5" fmla="*/ 3008709 h 11031794"/>
                <a:gd name="connsiteX6" fmla="*/ 404530 w 9383238"/>
                <a:gd name="connsiteY6" fmla="*/ 2120885 h 11031794"/>
                <a:gd name="connsiteX7" fmla="*/ 681690 w 9383238"/>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562333 w 9438929"/>
                <a:gd name="connsiteY5" fmla="*/ 3397897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93392 w 9494940"/>
                <a:gd name="connsiteY0" fmla="*/ 0 h 11031794"/>
                <a:gd name="connsiteX1" fmla="*/ 9494940 w 9494940"/>
                <a:gd name="connsiteY1" fmla="*/ 0 h 11031794"/>
                <a:gd name="connsiteX2" fmla="*/ 9494940 w 9494940"/>
                <a:gd name="connsiteY2" fmla="*/ 11031794 h 11031794"/>
                <a:gd name="connsiteX3" fmla="*/ 793392 w 9494940"/>
                <a:gd name="connsiteY3" fmla="*/ 11031794 h 11031794"/>
                <a:gd name="connsiteX4" fmla="*/ 367188 w 9494940"/>
                <a:gd name="connsiteY4" fmla="*/ 5631394 h 11031794"/>
                <a:gd name="connsiteX5" fmla="*/ 504675 w 9494940"/>
                <a:gd name="connsiteY5" fmla="*/ 4252345 h 11031794"/>
                <a:gd name="connsiteX6" fmla="*/ 1001958 w 9494940"/>
                <a:gd name="connsiteY6" fmla="*/ 3008709 h 11031794"/>
                <a:gd name="connsiteX7" fmla="*/ 516232 w 9494940"/>
                <a:gd name="connsiteY7" fmla="*/ 2120885 h 11031794"/>
                <a:gd name="connsiteX8" fmla="*/ 793392 w 9494940"/>
                <a:gd name="connsiteY8" fmla="*/ 0 h 11031794"/>
                <a:gd name="connsiteX0" fmla="*/ 636645 w 9338193"/>
                <a:gd name="connsiteY0" fmla="*/ 0 h 11031794"/>
                <a:gd name="connsiteX1" fmla="*/ 9338193 w 9338193"/>
                <a:gd name="connsiteY1" fmla="*/ 0 h 11031794"/>
                <a:gd name="connsiteX2" fmla="*/ 9338193 w 9338193"/>
                <a:gd name="connsiteY2" fmla="*/ 11031794 h 11031794"/>
                <a:gd name="connsiteX3" fmla="*/ 636645 w 9338193"/>
                <a:gd name="connsiteY3" fmla="*/ 11031794 h 11031794"/>
                <a:gd name="connsiteX4" fmla="*/ 756389 w 9338193"/>
                <a:gd name="connsiteY4" fmla="*/ 5628130 h 11031794"/>
                <a:gd name="connsiteX5" fmla="*/ 347928 w 9338193"/>
                <a:gd name="connsiteY5" fmla="*/ 4252345 h 11031794"/>
                <a:gd name="connsiteX6" fmla="*/ 845211 w 9338193"/>
                <a:gd name="connsiteY6" fmla="*/ 3008709 h 11031794"/>
                <a:gd name="connsiteX7" fmla="*/ 359485 w 9338193"/>
                <a:gd name="connsiteY7" fmla="*/ 2120885 h 11031794"/>
                <a:gd name="connsiteX8" fmla="*/ 636645 w 9338193"/>
                <a:gd name="connsiteY8" fmla="*/ 0 h 11031794"/>
                <a:gd name="connsiteX0" fmla="*/ 653340 w 9354888"/>
                <a:gd name="connsiteY0" fmla="*/ 0 h 11031794"/>
                <a:gd name="connsiteX1" fmla="*/ 9354888 w 9354888"/>
                <a:gd name="connsiteY1" fmla="*/ 0 h 11031794"/>
                <a:gd name="connsiteX2" fmla="*/ 9354888 w 9354888"/>
                <a:gd name="connsiteY2" fmla="*/ 11031794 h 11031794"/>
                <a:gd name="connsiteX3" fmla="*/ 653340 w 9354888"/>
                <a:gd name="connsiteY3" fmla="*/ 11031794 h 11031794"/>
                <a:gd name="connsiteX4" fmla="*/ 640537 w 9354888"/>
                <a:gd name="connsiteY4" fmla="*/ 6478674 h 11031794"/>
                <a:gd name="connsiteX5" fmla="*/ 773084 w 9354888"/>
                <a:gd name="connsiteY5" fmla="*/ 5628130 h 11031794"/>
                <a:gd name="connsiteX6" fmla="*/ 364623 w 9354888"/>
                <a:gd name="connsiteY6" fmla="*/ 4252345 h 11031794"/>
                <a:gd name="connsiteX7" fmla="*/ 861906 w 9354888"/>
                <a:gd name="connsiteY7" fmla="*/ 3008709 h 11031794"/>
                <a:gd name="connsiteX8" fmla="*/ 376180 w 9354888"/>
                <a:gd name="connsiteY8" fmla="*/ 2120885 h 11031794"/>
                <a:gd name="connsiteX9" fmla="*/ 653340 w 9354888"/>
                <a:gd name="connsiteY9" fmla="*/ 0 h 11031794"/>
                <a:gd name="connsiteX0" fmla="*/ 675766 w 9377314"/>
                <a:gd name="connsiteY0" fmla="*/ 0 h 11031794"/>
                <a:gd name="connsiteX1" fmla="*/ 9377314 w 9377314"/>
                <a:gd name="connsiteY1" fmla="*/ 0 h 11031794"/>
                <a:gd name="connsiteX2" fmla="*/ 9377314 w 9377314"/>
                <a:gd name="connsiteY2" fmla="*/ 11031794 h 11031794"/>
                <a:gd name="connsiteX3" fmla="*/ 675766 w 9377314"/>
                <a:gd name="connsiteY3" fmla="*/ 11031794 h 11031794"/>
                <a:gd name="connsiteX4" fmla="*/ 581079 w 9377314"/>
                <a:gd name="connsiteY4" fmla="*/ 6512925 h 11031794"/>
                <a:gd name="connsiteX5" fmla="*/ 795510 w 9377314"/>
                <a:gd name="connsiteY5" fmla="*/ 5628130 h 11031794"/>
                <a:gd name="connsiteX6" fmla="*/ 387049 w 9377314"/>
                <a:gd name="connsiteY6" fmla="*/ 4252345 h 11031794"/>
                <a:gd name="connsiteX7" fmla="*/ 884332 w 9377314"/>
                <a:gd name="connsiteY7" fmla="*/ 3008709 h 11031794"/>
                <a:gd name="connsiteX8" fmla="*/ 398606 w 9377314"/>
                <a:gd name="connsiteY8" fmla="*/ 2120885 h 11031794"/>
                <a:gd name="connsiteX9" fmla="*/ 675766 w 9377314"/>
                <a:gd name="connsiteY9" fmla="*/ 0 h 11031794"/>
                <a:gd name="connsiteX0" fmla="*/ 760194 w 9461742"/>
                <a:gd name="connsiteY0" fmla="*/ 0 h 11031794"/>
                <a:gd name="connsiteX1" fmla="*/ 9461742 w 9461742"/>
                <a:gd name="connsiteY1" fmla="*/ 0 h 11031794"/>
                <a:gd name="connsiteX2" fmla="*/ 9461742 w 9461742"/>
                <a:gd name="connsiteY2" fmla="*/ 11031794 h 11031794"/>
                <a:gd name="connsiteX3" fmla="*/ 760194 w 9461742"/>
                <a:gd name="connsiteY3" fmla="*/ 11031794 h 11031794"/>
                <a:gd name="connsiteX4" fmla="*/ 435542 w 9461742"/>
                <a:gd name="connsiteY4" fmla="*/ 7577580 h 11031794"/>
                <a:gd name="connsiteX5" fmla="*/ 665507 w 9461742"/>
                <a:gd name="connsiteY5" fmla="*/ 6512925 h 11031794"/>
                <a:gd name="connsiteX6" fmla="*/ 879938 w 9461742"/>
                <a:gd name="connsiteY6" fmla="*/ 5628130 h 11031794"/>
                <a:gd name="connsiteX7" fmla="*/ 471477 w 9461742"/>
                <a:gd name="connsiteY7" fmla="*/ 4252345 h 11031794"/>
                <a:gd name="connsiteX8" fmla="*/ 968760 w 9461742"/>
                <a:gd name="connsiteY8" fmla="*/ 3008709 h 11031794"/>
                <a:gd name="connsiteX9" fmla="*/ 483034 w 9461742"/>
                <a:gd name="connsiteY9" fmla="*/ 2120885 h 11031794"/>
                <a:gd name="connsiteX10" fmla="*/ 760194 w 9461742"/>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20268 w 9316503"/>
                <a:gd name="connsiteY5" fmla="*/ 6512925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16444 w 9316503"/>
                <a:gd name="connsiteY5" fmla="*/ 6636149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16444 w 9316503"/>
                <a:gd name="connsiteY5" fmla="*/ 6636149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813817 w 9515365"/>
                <a:gd name="connsiteY0" fmla="*/ 0 h 11031794"/>
                <a:gd name="connsiteX1" fmla="*/ 9515365 w 9515365"/>
                <a:gd name="connsiteY1" fmla="*/ 0 h 11031794"/>
                <a:gd name="connsiteX2" fmla="*/ 9515365 w 9515365"/>
                <a:gd name="connsiteY2" fmla="*/ 11031794 h 11031794"/>
                <a:gd name="connsiteX3" fmla="*/ 813817 w 9515365"/>
                <a:gd name="connsiteY3" fmla="*/ 11031794 h 11031794"/>
                <a:gd name="connsiteX4" fmla="*/ 397238 w 9515365"/>
                <a:gd name="connsiteY4" fmla="*/ 9393211 h 11031794"/>
                <a:gd name="connsiteX5" fmla="*/ 1024678 w 9515365"/>
                <a:gd name="connsiteY5" fmla="*/ 7900897 h 11031794"/>
                <a:gd name="connsiteX6" fmla="*/ 715306 w 9515365"/>
                <a:gd name="connsiteY6" fmla="*/ 6636149 h 11031794"/>
                <a:gd name="connsiteX7" fmla="*/ 933561 w 9515365"/>
                <a:gd name="connsiteY7" fmla="*/ 5628130 h 11031794"/>
                <a:gd name="connsiteX8" fmla="*/ 525100 w 9515365"/>
                <a:gd name="connsiteY8" fmla="*/ 4252345 h 11031794"/>
                <a:gd name="connsiteX9" fmla="*/ 1022383 w 9515365"/>
                <a:gd name="connsiteY9" fmla="*/ 3008709 h 11031794"/>
                <a:gd name="connsiteX10" fmla="*/ 536657 w 9515365"/>
                <a:gd name="connsiteY10" fmla="*/ 2120885 h 11031794"/>
                <a:gd name="connsiteX11" fmla="*/ 813817 w 9515365"/>
                <a:gd name="connsiteY11" fmla="*/ 0 h 11031794"/>
                <a:gd name="connsiteX0" fmla="*/ 728249 w 9429797"/>
                <a:gd name="connsiteY0" fmla="*/ 0 h 11031794"/>
                <a:gd name="connsiteX1" fmla="*/ 9429797 w 9429797"/>
                <a:gd name="connsiteY1" fmla="*/ 0 h 11031794"/>
                <a:gd name="connsiteX2" fmla="*/ 9429797 w 9429797"/>
                <a:gd name="connsiteY2" fmla="*/ 11031794 h 11031794"/>
                <a:gd name="connsiteX3" fmla="*/ 728249 w 9429797"/>
                <a:gd name="connsiteY3" fmla="*/ 11031794 h 11031794"/>
                <a:gd name="connsiteX4" fmla="*/ 568474 w 9429797"/>
                <a:gd name="connsiteY4" fmla="*/ 9436464 h 11031794"/>
                <a:gd name="connsiteX5" fmla="*/ 939110 w 9429797"/>
                <a:gd name="connsiteY5" fmla="*/ 7900897 h 11031794"/>
                <a:gd name="connsiteX6" fmla="*/ 629738 w 9429797"/>
                <a:gd name="connsiteY6" fmla="*/ 6636149 h 11031794"/>
                <a:gd name="connsiteX7" fmla="*/ 847993 w 9429797"/>
                <a:gd name="connsiteY7" fmla="*/ 5628130 h 11031794"/>
                <a:gd name="connsiteX8" fmla="*/ 439532 w 9429797"/>
                <a:gd name="connsiteY8" fmla="*/ 4252345 h 11031794"/>
                <a:gd name="connsiteX9" fmla="*/ 936815 w 9429797"/>
                <a:gd name="connsiteY9" fmla="*/ 3008709 h 11031794"/>
                <a:gd name="connsiteX10" fmla="*/ 451089 w 9429797"/>
                <a:gd name="connsiteY10" fmla="*/ 2120885 h 11031794"/>
                <a:gd name="connsiteX11" fmla="*/ 728249 w 9429797"/>
                <a:gd name="connsiteY11" fmla="*/ 0 h 110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97" h="11031794">
                  <a:moveTo>
                    <a:pt x="728249" y="0"/>
                  </a:moveTo>
                  <a:lnTo>
                    <a:pt x="9429797" y="0"/>
                  </a:lnTo>
                  <a:lnTo>
                    <a:pt x="9429797" y="11031794"/>
                  </a:lnTo>
                  <a:lnTo>
                    <a:pt x="728249" y="11031794"/>
                  </a:lnTo>
                  <a:cubicBezTo>
                    <a:pt x="-791439" y="10758697"/>
                    <a:pt x="533331" y="9958280"/>
                    <a:pt x="568474" y="9436464"/>
                  </a:cubicBezTo>
                  <a:cubicBezTo>
                    <a:pt x="603618" y="8914648"/>
                    <a:pt x="886099" y="8360407"/>
                    <a:pt x="939110" y="7900897"/>
                  </a:cubicBezTo>
                  <a:cubicBezTo>
                    <a:pt x="992121" y="7441387"/>
                    <a:pt x="508516" y="7236739"/>
                    <a:pt x="629738" y="6636149"/>
                  </a:cubicBezTo>
                  <a:cubicBezTo>
                    <a:pt x="703804" y="6311241"/>
                    <a:pt x="893979" y="5999185"/>
                    <a:pt x="847993" y="5628130"/>
                  </a:cubicBezTo>
                  <a:cubicBezTo>
                    <a:pt x="802007" y="5257075"/>
                    <a:pt x="333737" y="4689459"/>
                    <a:pt x="439532" y="4252345"/>
                  </a:cubicBezTo>
                  <a:cubicBezTo>
                    <a:pt x="963766" y="3108884"/>
                    <a:pt x="934889" y="3363952"/>
                    <a:pt x="936815" y="3008709"/>
                  </a:cubicBezTo>
                  <a:cubicBezTo>
                    <a:pt x="871447" y="2672689"/>
                    <a:pt x="453564" y="2626160"/>
                    <a:pt x="451089" y="2120885"/>
                  </a:cubicBezTo>
                  <a:cubicBezTo>
                    <a:pt x="447678" y="1417083"/>
                    <a:pt x="731660" y="703802"/>
                    <a:pt x="728249"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purple wavy line&#10;&#10;Description automatically generated">
              <a:extLst>
                <a:ext uri="{FF2B5EF4-FFF2-40B4-BE49-F238E27FC236}">
                  <a16:creationId xmlns:a16="http://schemas.microsoft.com/office/drawing/2014/main" id="{7EDA156E-6AE4-77CD-AD29-4C84848C92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827" y="-1806674"/>
              <a:ext cx="1370702" cy="9631680"/>
            </a:xfrm>
            <a:prstGeom prst="rect">
              <a:avLst/>
            </a:prstGeom>
          </p:spPr>
        </p:pic>
      </p:grpSp>
      <p:sp>
        <p:nvSpPr>
          <p:cNvPr id="2" name="HEADLINE">
            <a:extLst>
              <a:ext uri="{FF2B5EF4-FFF2-40B4-BE49-F238E27FC236}">
                <a16:creationId xmlns:a16="http://schemas.microsoft.com/office/drawing/2014/main" id="{AAB487A1-EA57-D28C-F2E7-8F149D17C75C}"/>
              </a:ext>
            </a:extLst>
          </p:cNvPr>
          <p:cNvSpPr txBox="1"/>
          <p:nvPr/>
        </p:nvSpPr>
        <p:spPr>
          <a:xfrm>
            <a:off x="5840687" y="1612321"/>
            <a:ext cx="6351313" cy="2750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defTabSz="412750" hangingPunct="0"/>
            <a:r>
              <a:rPr lang="en-US" sz="8800" i="1" kern="0" baseline="0">
                <a:ln w="38100">
                  <a:solidFill>
                    <a:schemeClr val="bg1"/>
                  </a:solidFill>
                </a:ln>
                <a:solidFill>
                  <a:schemeClr val="bg2"/>
                </a:solidFill>
              </a:rPr>
              <a:t>A SHARED VISION </a:t>
            </a:r>
          </a:p>
          <a:p>
            <a:pPr defTabSz="412750" hangingPunct="0"/>
            <a:r>
              <a:rPr lang="en-US" sz="5400" i="1" kern="0" baseline="0">
                <a:solidFill>
                  <a:schemeClr val="bg2"/>
                </a:solidFill>
              </a:rPr>
              <a:t>from the start</a:t>
            </a:r>
            <a:endParaRPr sz="5400" i="1" kern="0" baseline="0">
              <a:solidFill>
                <a:schemeClr val="bg2"/>
              </a:solidFill>
            </a:endParaRPr>
          </a:p>
        </p:txBody>
      </p:sp>
      <p:pic>
        <p:nvPicPr>
          <p:cNvPr id="20" name="Picture 19">
            <a:extLst>
              <a:ext uri="{FF2B5EF4-FFF2-40B4-BE49-F238E27FC236}">
                <a16:creationId xmlns:a16="http://schemas.microsoft.com/office/drawing/2014/main" id="{B4A231EB-AE34-9746-ECDD-C163CC9D408A}"/>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897257" y="4704552"/>
            <a:ext cx="3115900" cy="1963761"/>
          </a:xfrm>
          <a:prstGeom prst="rect">
            <a:avLst/>
          </a:prstGeom>
        </p:spPr>
      </p:pic>
    </p:spTree>
    <p:extLst>
      <p:ext uri="{BB962C8B-B14F-4D97-AF65-F5344CB8AC3E}">
        <p14:creationId xmlns:p14="http://schemas.microsoft.com/office/powerpoint/2010/main" val="925246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25BA173-2348-F91D-766C-1D347E82424D}"/>
              </a:ext>
            </a:extLst>
          </p:cNvPr>
          <p:cNvGrpSpPr/>
          <p:nvPr/>
        </p:nvGrpSpPr>
        <p:grpSpPr>
          <a:xfrm>
            <a:off x="4715974" y="-2018568"/>
            <a:ext cx="12177528" cy="10572751"/>
            <a:chOff x="2728912" y="704088"/>
            <a:chExt cx="7130222" cy="5982594"/>
          </a:xfrm>
        </p:grpSpPr>
        <p:pic>
          <p:nvPicPr>
            <p:cNvPr id="22" name="Picture 21" descr="A diagram of a graph&#10;&#10;Description automatically generated with medium confidence">
              <a:extLst>
                <a:ext uri="{FF2B5EF4-FFF2-40B4-BE49-F238E27FC236}">
                  <a16:creationId xmlns:a16="http://schemas.microsoft.com/office/drawing/2014/main" id="{1B8481B3-7D3C-744E-B35F-B6F5B664C4EB}"/>
                </a:ext>
              </a:extLst>
            </p:cNvPr>
            <p:cNvPicPr>
              <a:picLocks noChangeAspect="1"/>
            </p:cNvPicPr>
            <p:nvPr/>
          </p:nvPicPr>
          <p:blipFill rotWithShape="1">
            <a:blip r:embed="rId3">
              <a:extLst>
                <a:ext uri="{28A0092B-C50C-407E-A947-70E740481C1C}">
                  <a14:useLocalDpi xmlns:a14="http://schemas.microsoft.com/office/drawing/2010/main" val="0"/>
                </a:ext>
              </a:extLst>
            </a:blip>
            <a:srcRect l="52865" r="2"/>
            <a:stretch/>
          </p:blipFill>
          <p:spPr>
            <a:xfrm>
              <a:off x="3232660" y="704088"/>
              <a:ext cx="6626474" cy="5982594"/>
            </a:xfrm>
            <a:prstGeom prst="rect">
              <a:avLst/>
            </a:prstGeom>
          </p:spPr>
        </p:pic>
        <p:sp>
          <p:nvSpPr>
            <p:cNvPr id="23" name="Rectangle 22">
              <a:extLst>
                <a:ext uri="{FF2B5EF4-FFF2-40B4-BE49-F238E27FC236}">
                  <a16:creationId xmlns:a16="http://schemas.microsoft.com/office/drawing/2014/main" id="{BDE9E374-8E3D-FB34-4EC6-8B113A87E77E}"/>
                </a:ext>
              </a:extLst>
            </p:cNvPr>
            <p:cNvSpPr/>
            <p:nvPr/>
          </p:nvSpPr>
          <p:spPr>
            <a:xfrm>
              <a:off x="3148012" y="1800225"/>
              <a:ext cx="573087" cy="531812"/>
            </a:xfrm>
            <a:prstGeom prst="rect">
              <a:avLst/>
            </a:prstGeom>
            <a:solidFill>
              <a:srgbClr val="EF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102202-0690-F346-FCFE-33BF8ECEAEFF}"/>
                </a:ext>
              </a:extLst>
            </p:cNvPr>
            <p:cNvSpPr/>
            <p:nvPr/>
          </p:nvSpPr>
          <p:spPr>
            <a:xfrm>
              <a:off x="2728912" y="2776538"/>
              <a:ext cx="771526" cy="531812"/>
            </a:xfrm>
            <a:prstGeom prst="rect">
              <a:avLst/>
            </a:prstGeom>
            <a:solidFill>
              <a:srgbClr val="EF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B11100-ADF3-6386-A0C4-AC914D3CDF8A}"/>
                </a:ext>
              </a:extLst>
            </p:cNvPr>
            <p:cNvSpPr/>
            <p:nvPr/>
          </p:nvSpPr>
          <p:spPr>
            <a:xfrm>
              <a:off x="3148011" y="4693445"/>
              <a:ext cx="218537" cy="150018"/>
            </a:xfrm>
            <a:prstGeom prst="rect">
              <a:avLst/>
            </a:prstGeom>
            <a:solidFill>
              <a:srgbClr val="EF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49BD8FE-B3FE-5F7D-A869-6A60E80B57DA}"/>
                </a:ext>
              </a:extLst>
            </p:cNvPr>
            <p:cNvSpPr/>
            <p:nvPr/>
          </p:nvSpPr>
          <p:spPr>
            <a:xfrm>
              <a:off x="2821780" y="3243263"/>
              <a:ext cx="526257" cy="531812"/>
            </a:xfrm>
            <a:prstGeom prst="rect">
              <a:avLst/>
            </a:prstGeom>
            <a:solidFill>
              <a:srgbClr val="EF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FA15D632-2DB0-4A6F-C96B-4B3EFC371432}"/>
              </a:ext>
            </a:extLst>
          </p:cNvPr>
          <p:cNvSpPr/>
          <p:nvPr/>
        </p:nvSpPr>
        <p:spPr>
          <a:xfrm>
            <a:off x="4713297" y="-482599"/>
            <a:ext cx="1705343" cy="39510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diagram of graphs and diagrams&#10;&#10;Description automatically generated">
            <a:extLst>
              <a:ext uri="{FF2B5EF4-FFF2-40B4-BE49-F238E27FC236}">
                <a16:creationId xmlns:a16="http://schemas.microsoft.com/office/drawing/2014/main" id="{AE12E8CF-F1FE-A175-F406-5E8A98590737}"/>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206020" y="197246"/>
            <a:ext cx="23095974" cy="6412322"/>
          </a:xfrm>
          <a:prstGeom prst="rect">
            <a:avLst/>
          </a:prstGeom>
          <a:effectLst/>
        </p:spPr>
      </p:pic>
      <p:pic>
        <p:nvPicPr>
          <p:cNvPr id="37" name="Picture 36" descr="A black background with a black square&#10;&#10;Description automatically generated with medium confidence">
            <a:extLst>
              <a:ext uri="{FF2B5EF4-FFF2-40B4-BE49-F238E27FC236}">
                <a16:creationId xmlns:a16="http://schemas.microsoft.com/office/drawing/2014/main" id="{EBEB08F8-99EB-D1C6-23D1-A50CCAEAD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20" y="199689"/>
            <a:ext cx="23095978" cy="6412322"/>
          </a:xfrm>
          <a:prstGeom prst="rect">
            <a:avLst/>
          </a:prstGeom>
        </p:spPr>
      </p:pic>
      <p:pic>
        <p:nvPicPr>
          <p:cNvPr id="2" name="Picture 1" descr="A blue and black circle with waves&#10;&#10;Description automatically generated">
            <a:extLst>
              <a:ext uri="{FF2B5EF4-FFF2-40B4-BE49-F238E27FC236}">
                <a16:creationId xmlns:a16="http://schemas.microsoft.com/office/drawing/2014/main" id="{4FB6432B-ED54-C912-70CD-74D133D69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089" y="4947860"/>
            <a:ext cx="2257063" cy="2257063"/>
          </a:xfrm>
          <a:prstGeom prst="rect">
            <a:avLst/>
          </a:prstGeom>
        </p:spPr>
      </p:pic>
      <p:grpSp>
        <p:nvGrpSpPr>
          <p:cNvPr id="8" name="Group 7">
            <a:extLst>
              <a:ext uri="{FF2B5EF4-FFF2-40B4-BE49-F238E27FC236}">
                <a16:creationId xmlns:a16="http://schemas.microsoft.com/office/drawing/2014/main" id="{1CE87A9E-0747-3710-16C8-185E26086DE1}"/>
              </a:ext>
            </a:extLst>
          </p:cNvPr>
          <p:cNvGrpSpPr/>
          <p:nvPr/>
        </p:nvGrpSpPr>
        <p:grpSpPr>
          <a:xfrm>
            <a:off x="4433573" y="-1994826"/>
            <a:ext cx="10312331" cy="11550557"/>
            <a:chOff x="4433573" y="-1971676"/>
            <a:chExt cx="10312331" cy="11550557"/>
          </a:xfrm>
        </p:grpSpPr>
        <p:grpSp>
          <p:nvGrpSpPr>
            <p:cNvPr id="4" name="Group 3">
              <a:extLst>
                <a:ext uri="{FF2B5EF4-FFF2-40B4-BE49-F238E27FC236}">
                  <a16:creationId xmlns:a16="http://schemas.microsoft.com/office/drawing/2014/main" id="{DEF0FFB5-865D-1905-C186-9B1570B78892}"/>
                </a:ext>
              </a:extLst>
            </p:cNvPr>
            <p:cNvGrpSpPr/>
            <p:nvPr/>
          </p:nvGrpSpPr>
          <p:grpSpPr>
            <a:xfrm>
              <a:off x="4433573" y="-1828154"/>
              <a:ext cx="10071350" cy="11407035"/>
              <a:chOff x="4433573" y="-1828154"/>
              <a:chExt cx="10071350" cy="11407035"/>
            </a:xfrm>
          </p:grpSpPr>
          <p:sp>
            <p:nvSpPr>
              <p:cNvPr id="5" name="Rectangle 16">
                <a:extLst>
                  <a:ext uri="{FF2B5EF4-FFF2-40B4-BE49-F238E27FC236}">
                    <a16:creationId xmlns:a16="http://schemas.microsoft.com/office/drawing/2014/main" id="{CBE9CAD3-4275-2B55-698F-354AB4D3D400}"/>
                  </a:ext>
                </a:extLst>
              </p:cNvPr>
              <p:cNvSpPr/>
              <p:nvPr/>
            </p:nvSpPr>
            <p:spPr>
              <a:xfrm rot="405203">
                <a:off x="4433573" y="-1452913"/>
                <a:ext cx="10071350" cy="11031794"/>
              </a:xfrm>
              <a:custGeom>
                <a:avLst/>
                <a:gdLst>
                  <a:gd name="connsiteX0" fmla="*/ 0 w 8701548"/>
                  <a:gd name="connsiteY0" fmla="*/ 0 h 11031794"/>
                  <a:gd name="connsiteX1" fmla="*/ 8701548 w 8701548"/>
                  <a:gd name="connsiteY1" fmla="*/ 0 h 11031794"/>
                  <a:gd name="connsiteX2" fmla="*/ 8701548 w 8701548"/>
                  <a:gd name="connsiteY2" fmla="*/ 11031794 h 11031794"/>
                  <a:gd name="connsiteX3" fmla="*/ 0 w 8701548"/>
                  <a:gd name="connsiteY3" fmla="*/ 11031794 h 11031794"/>
                  <a:gd name="connsiteX4" fmla="*/ 0 w 8701548"/>
                  <a:gd name="connsiteY4" fmla="*/ 0 h 11031794"/>
                  <a:gd name="connsiteX0" fmla="*/ 0 w 8701548"/>
                  <a:gd name="connsiteY0" fmla="*/ 0 h 11031794"/>
                  <a:gd name="connsiteX1" fmla="*/ 8701548 w 8701548"/>
                  <a:gd name="connsiteY1" fmla="*/ 0 h 11031794"/>
                  <a:gd name="connsiteX2" fmla="*/ 8701548 w 8701548"/>
                  <a:gd name="connsiteY2" fmla="*/ 11031794 h 11031794"/>
                  <a:gd name="connsiteX3" fmla="*/ 0 w 8701548"/>
                  <a:gd name="connsiteY3" fmla="*/ 11031794 h 11031794"/>
                  <a:gd name="connsiteX4" fmla="*/ 10232 w 8701548"/>
                  <a:gd name="connsiteY4" fmla="*/ 2111407 h 11031794"/>
                  <a:gd name="connsiteX5" fmla="*/ 0 w 8701548"/>
                  <a:gd name="connsiteY5" fmla="*/ 0 h 11031794"/>
                  <a:gd name="connsiteX0" fmla="*/ 640007 w 9341555"/>
                  <a:gd name="connsiteY0" fmla="*/ 0 h 11031794"/>
                  <a:gd name="connsiteX1" fmla="*/ 9341555 w 9341555"/>
                  <a:gd name="connsiteY1" fmla="*/ 0 h 11031794"/>
                  <a:gd name="connsiteX2" fmla="*/ 9341555 w 9341555"/>
                  <a:gd name="connsiteY2" fmla="*/ 11031794 h 11031794"/>
                  <a:gd name="connsiteX3" fmla="*/ 640007 w 9341555"/>
                  <a:gd name="connsiteY3" fmla="*/ 11031794 h 11031794"/>
                  <a:gd name="connsiteX4" fmla="*/ 654855 w 9341555"/>
                  <a:gd name="connsiteY4" fmla="*/ 3031649 h 11031794"/>
                  <a:gd name="connsiteX5" fmla="*/ 650239 w 9341555"/>
                  <a:gd name="connsiteY5" fmla="*/ 2111407 h 11031794"/>
                  <a:gd name="connsiteX6" fmla="*/ 640007 w 9341555"/>
                  <a:gd name="connsiteY6"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696538 w 9383238"/>
                  <a:gd name="connsiteY5" fmla="*/ 3031649 h 11031794"/>
                  <a:gd name="connsiteX6" fmla="*/ 691922 w 9383238"/>
                  <a:gd name="connsiteY6" fmla="*/ 2111407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696538 w 9383238"/>
                  <a:gd name="connsiteY5" fmla="*/ 3031649 h 11031794"/>
                  <a:gd name="connsiteX6" fmla="*/ 404530 w 9383238"/>
                  <a:gd name="connsiteY6" fmla="*/ 2120885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890256 w 9383238"/>
                  <a:gd name="connsiteY5" fmla="*/ 3008709 h 11031794"/>
                  <a:gd name="connsiteX6" fmla="*/ 404530 w 9383238"/>
                  <a:gd name="connsiteY6" fmla="*/ 2120885 h 11031794"/>
                  <a:gd name="connsiteX7" fmla="*/ 681690 w 9383238"/>
                  <a:gd name="connsiteY7" fmla="*/ 0 h 11031794"/>
                  <a:gd name="connsiteX0" fmla="*/ 681690 w 9383238"/>
                  <a:gd name="connsiteY0" fmla="*/ 0 h 11031794"/>
                  <a:gd name="connsiteX1" fmla="*/ 9383238 w 9383238"/>
                  <a:gd name="connsiteY1" fmla="*/ 0 h 11031794"/>
                  <a:gd name="connsiteX2" fmla="*/ 9383238 w 9383238"/>
                  <a:gd name="connsiteY2" fmla="*/ 11031794 h 11031794"/>
                  <a:gd name="connsiteX3" fmla="*/ 681690 w 9383238"/>
                  <a:gd name="connsiteY3" fmla="*/ 11031794 h 11031794"/>
                  <a:gd name="connsiteX4" fmla="*/ 575620 w 9383238"/>
                  <a:gd name="connsiteY4" fmla="*/ 4187746 h 11031794"/>
                  <a:gd name="connsiteX5" fmla="*/ 890256 w 9383238"/>
                  <a:gd name="connsiteY5" fmla="*/ 3008709 h 11031794"/>
                  <a:gd name="connsiteX6" fmla="*/ 404530 w 9383238"/>
                  <a:gd name="connsiteY6" fmla="*/ 2120885 h 11031794"/>
                  <a:gd name="connsiteX7" fmla="*/ 681690 w 9383238"/>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562333 w 9438929"/>
                  <a:gd name="connsiteY5" fmla="*/ 3397897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07872 w 9438929"/>
                  <a:gd name="connsiteY5" fmla="*/ 3516583 h 11031794"/>
                  <a:gd name="connsiteX6" fmla="*/ 945947 w 9438929"/>
                  <a:gd name="connsiteY6" fmla="*/ 3008709 h 11031794"/>
                  <a:gd name="connsiteX7" fmla="*/ 460221 w 9438929"/>
                  <a:gd name="connsiteY7" fmla="*/ 2120885 h 11031794"/>
                  <a:gd name="connsiteX8" fmla="*/ 737381 w 9438929"/>
                  <a:gd name="connsiteY8"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37381 w 9438929"/>
                  <a:gd name="connsiteY0" fmla="*/ 0 h 11031794"/>
                  <a:gd name="connsiteX1" fmla="*/ 9438929 w 9438929"/>
                  <a:gd name="connsiteY1" fmla="*/ 0 h 11031794"/>
                  <a:gd name="connsiteX2" fmla="*/ 9438929 w 9438929"/>
                  <a:gd name="connsiteY2" fmla="*/ 11031794 h 11031794"/>
                  <a:gd name="connsiteX3" fmla="*/ 737381 w 9438929"/>
                  <a:gd name="connsiteY3" fmla="*/ 11031794 h 11031794"/>
                  <a:gd name="connsiteX4" fmla="*/ 448664 w 9438929"/>
                  <a:gd name="connsiteY4" fmla="*/ 4252345 h 11031794"/>
                  <a:gd name="connsiteX5" fmla="*/ 945947 w 9438929"/>
                  <a:gd name="connsiteY5" fmla="*/ 3008709 h 11031794"/>
                  <a:gd name="connsiteX6" fmla="*/ 460221 w 9438929"/>
                  <a:gd name="connsiteY6" fmla="*/ 2120885 h 11031794"/>
                  <a:gd name="connsiteX7" fmla="*/ 737381 w 9438929"/>
                  <a:gd name="connsiteY7" fmla="*/ 0 h 11031794"/>
                  <a:gd name="connsiteX0" fmla="*/ 793392 w 9494940"/>
                  <a:gd name="connsiteY0" fmla="*/ 0 h 11031794"/>
                  <a:gd name="connsiteX1" fmla="*/ 9494940 w 9494940"/>
                  <a:gd name="connsiteY1" fmla="*/ 0 h 11031794"/>
                  <a:gd name="connsiteX2" fmla="*/ 9494940 w 9494940"/>
                  <a:gd name="connsiteY2" fmla="*/ 11031794 h 11031794"/>
                  <a:gd name="connsiteX3" fmla="*/ 793392 w 9494940"/>
                  <a:gd name="connsiteY3" fmla="*/ 11031794 h 11031794"/>
                  <a:gd name="connsiteX4" fmla="*/ 367188 w 9494940"/>
                  <a:gd name="connsiteY4" fmla="*/ 5631394 h 11031794"/>
                  <a:gd name="connsiteX5" fmla="*/ 504675 w 9494940"/>
                  <a:gd name="connsiteY5" fmla="*/ 4252345 h 11031794"/>
                  <a:gd name="connsiteX6" fmla="*/ 1001958 w 9494940"/>
                  <a:gd name="connsiteY6" fmla="*/ 3008709 h 11031794"/>
                  <a:gd name="connsiteX7" fmla="*/ 516232 w 9494940"/>
                  <a:gd name="connsiteY7" fmla="*/ 2120885 h 11031794"/>
                  <a:gd name="connsiteX8" fmla="*/ 793392 w 9494940"/>
                  <a:gd name="connsiteY8" fmla="*/ 0 h 11031794"/>
                  <a:gd name="connsiteX0" fmla="*/ 636645 w 9338193"/>
                  <a:gd name="connsiteY0" fmla="*/ 0 h 11031794"/>
                  <a:gd name="connsiteX1" fmla="*/ 9338193 w 9338193"/>
                  <a:gd name="connsiteY1" fmla="*/ 0 h 11031794"/>
                  <a:gd name="connsiteX2" fmla="*/ 9338193 w 9338193"/>
                  <a:gd name="connsiteY2" fmla="*/ 11031794 h 11031794"/>
                  <a:gd name="connsiteX3" fmla="*/ 636645 w 9338193"/>
                  <a:gd name="connsiteY3" fmla="*/ 11031794 h 11031794"/>
                  <a:gd name="connsiteX4" fmla="*/ 756389 w 9338193"/>
                  <a:gd name="connsiteY4" fmla="*/ 5628130 h 11031794"/>
                  <a:gd name="connsiteX5" fmla="*/ 347928 w 9338193"/>
                  <a:gd name="connsiteY5" fmla="*/ 4252345 h 11031794"/>
                  <a:gd name="connsiteX6" fmla="*/ 845211 w 9338193"/>
                  <a:gd name="connsiteY6" fmla="*/ 3008709 h 11031794"/>
                  <a:gd name="connsiteX7" fmla="*/ 359485 w 9338193"/>
                  <a:gd name="connsiteY7" fmla="*/ 2120885 h 11031794"/>
                  <a:gd name="connsiteX8" fmla="*/ 636645 w 9338193"/>
                  <a:gd name="connsiteY8" fmla="*/ 0 h 11031794"/>
                  <a:gd name="connsiteX0" fmla="*/ 653340 w 9354888"/>
                  <a:gd name="connsiteY0" fmla="*/ 0 h 11031794"/>
                  <a:gd name="connsiteX1" fmla="*/ 9354888 w 9354888"/>
                  <a:gd name="connsiteY1" fmla="*/ 0 h 11031794"/>
                  <a:gd name="connsiteX2" fmla="*/ 9354888 w 9354888"/>
                  <a:gd name="connsiteY2" fmla="*/ 11031794 h 11031794"/>
                  <a:gd name="connsiteX3" fmla="*/ 653340 w 9354888"/>
                  <a:gd name="connsiteY3" fmla="*/ 11031794 h 11031794"/>
                  <a:gd name="connsiteX4" fmla="*/ 640537 w 9354888"/>
                  <a:gd name="connsiteY4" fmla="*/ 6478674 h 11031794"/>
                  <a:gd name="connsiteX5" fmla="*/ 773084 w 9354888"/>
                  <a:gd name="connsiteY5" fmla="*/ 5628130 h 11031794"/>
                  <a:gd name="connsiteX6" fmla="*/ 364623 w 9354888"/>
                  <a:gd name="connsiteY6" fmla="*/ 4252345 h 11031794"/>
                  <a:gd name="connsiteX7" fmla="*/ 861906 w 9354888"/>
                  <a:gd name="connsiteY7" fmla="*/ 3008709 h 11031794"/>
                  <a:gd name="connsiteX8" fmla="*/ 376180 w 9354888"/>
                  <a:gd name="connsiteY8" fmla="*/ 2120885 h 11031794"/>
                  <a:gd name="connsiteX9" fmla="*/ 653340 w 9354888"/>
                  <a:gd name="connsiteY9" fmla="*/ 0 h 11031794"/>
                  <a:gd name="connsiteX0" fmla="*/ 675766 w 9377314"/>
                  <a:gd name="connsiteY0" fmla="*/ 0 h 11031794"/>
                  <a:gd name="connsiteX1" fmla="*/ 9377314 w 9377314"/>
                  <a:gd name="connsiteY1" fmla="*/ 0 h 11031794"/>
                  <a:gd name="connsiteX2" fmla="*/ 9377314 w 9377314"/>
                  <a:gd name="connsiteY2" fmla="*/ 11031794 h 11031794"/>
                  <a:gd name="connsiteX3" fmla="*/ 675766 w 9377314"/>
                  <a:gd name="connsiteY3" fmla="*/ 11031794 h 11031794"/>
                  <a:gd name="connsiteX4" fmla="*/ 581079 w 9377314"/>
                  <a:gd name="connsiteY4" fmla="*/ 6512925 h 11031794"/>
                  <a:gd name="connsiteX5" fmla="*/ 795510 w 9377314"/>
                  <a:gd name="connsiteY5" fmla="*/ 5628130 h 11031794"/>
                  <a:gd name="connsiteX6" fmla="*/ 387049 w 9377314"/>
                  <a:gd name="connsiteY6" fmla="*/ 4252345 h 11031794"/>
                  <a:gd name="connsiteX7" fmla="*/ 884332 w 9377314"/>
                  <a:gd name="connsiteY7" fmla="*/ 3008709 h 11031794"/>
                  <a:gd name="connsiteX8" fmla="*/ 398606 w 9377314"/>
                  <a:gd name="connsiteY8" fmla="*/ 2120885 h 11031794"/>
                  <a:gd name="connsiteX9" fmla="*/ 675766 w 9377314"/>
                  <a:gd name="connsiteY9" fmla="*/ 0 h 11031794"/>
                  <a:gd name="connsiteX0" fmla="*/ 760194 w 9461742"/>
                  <a:gd name="connsiteY0" fmla="*/ 0 h 11031794"/>
                  <a:gd name="connsiteX1" fmla="*/ 9461742 w 9461742"/>
                  <a:gd name="connsiteY1" fmla="*/ 0 h 11031794"/>
                  <a:gd name="connsiteX2" fmla="*/ 9461742 w 9461742"/>
                  <a:gd name="connsiteY2" fmla="*/ 11031794 h 11031794"/>
                  <a:gd name="connsiteX3" fmla="*/ 760194 w 9461742"/>
                  <a:gd name="connsiteY3" fmla="*/ 11031794 h 11031794"/>
                  <a:gd name="connsiteX4" fmla="*/ 435542 w 9461742"/>
                  <a:gd name="connsiteY4" fmla="*/ 7577580 h 11031794"/>
                  <a:gd name="connsiteX5" fmla="*/ 665507 w 9461742"/>
                  <a:gd name="connsiteY5" fmla="*/ 6512925 h 11031794"/>
                  <a:gd name="connsiteX6" fmla="*/ 879938 w 9461742"/>
                  <a:gd name="connsiteY6" fmla="*/ 5628130 h 11031794"/>
                  <a:gd name="connsiteX7" fmla="*/ 471477 w 9461742"/>
                  <a:gd name="connsiteY7" fmla="*/ 4252345 h 11031794"/>
                  <a:gd name="connsiteX8" fmla="*/ 968760 w 9461742"/>
                  <a:gd name="connsiteY8" fmla="*/ 3008709 h 11031794"/>
                  <a:gd name="connsiteX9" fmla="*/ 483034 w 9461742"/>
                  <a:gd name="connsiteY9" fmla="*/ 2120885 h 11031794"/>
                  <a:gd name="connsiteX10" fmla="*/ 760194 w 9461742"/>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20268 w 9316503"/>
                  <a:gd name="connsiteY5" fmla="*/ 6512925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16444 w 9316503"/>
                  <a:gd name="connsiteY5" fmla="*/ 6636149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614955 w 9316503"/>
                  <a:gd name="connsiteY0" fmla="*/ 0 h 11031794"/>
                  <a:gd name="connsiteX1" fmla="*/ 9316503 w 9316503"/>
                  <a:gd name="connsiteY1" fmla="*/ 0 h 11031794"/>
                  <a:gd name="connsiteX2" fmla="*/ 9316503 w 9316503"/>
                  <a:gd name="connsiteY2" fmla="*/ 11031794 h 11031794"/>
                  <a:gd name="connsiteX3" fmla="*/ 614955 w 9316503"/>
                  <a:gd name="connsiteY3" fmla="*/ 11031794 h 11031794"/>
                  <a:gd name="connsiteX4" fmla="*/ 825816 w 9316503"/>
                  <a:gd name="connsiteY4" fmla="*/ 7900897 h 11031794"/>
                  <a:gd name="connsiteX5" fmla="*/ 516444 w 9316503"/>
                  <a:gd name="connsiteY5" fmla="*/ 6636149 h 11031794"/>
                  <a:gd name="connsiteX6" fmla="*/ 734699 w 9316503"/>
                  <a:gd name="connsiteY6" fmla="*/ 5628130 h 11031794"/>
                  <a:gd name="connsiteX7" fmla="*/ 326238 w 9316503"/>
                  <a:gd name="connsiteY7" fmla="*/ 4252345 h 11031794"/>
                  <a:gd name="connsiteX8" fmla="*/ 823521 w 9316503"/>
                  <a:gd name="connsiteY8" fmla="*/ 3008709 h 11031794"/>
                  <a:gd name="connsiteX9" fmla="*/ 337795 w 9316503"/>
                  <a:gd name="connsiteY9" fmla="*/ 2120885 h 11031794"/>
                  <a:gd name="connsiteX10" fmla="*/ 614955 w 9316503"/>
                  <a:gd name="connsiteY10" fmla="*/ 0 h 11031794"/>
                  <a:gd name="connsiteX0" fmla="*/ 813817 w 9515365"/>
                  <a:gd name="connsiteY0" fmla="*/ 0 h 11031794"/>
                  <a:gd name="connsiteX1" fmla="*/ 9515365 w 9515365"/>
                  <a:gd name="connsiteY1" fmla="*/ 0 h 11031794"/>
                  <a:gd name="connsiteX2" fmla="*/ 9515365 w 9515365"/>
                  <a:gd name="connsiteY2" fmla="*/ 11031794 h 11031794"/>
                  <a:gd name="connsiteX3" fmla="*/ 813817 w 9515365"/>
                  <a:gd name="connsiteY3" fmla="*/ 11031794 h 11031794"/>
                  <a:gd name="connsiteX4" fmla="*/ 397238 w 9515365"/>
                  <a:gd name="connsiteY4" fmla="*/ 9393211 h 11031794"/>
                  <a:gd name="connsiteX5" fmla="*/ 1024678 w 9515365"/>
                  <a:gd name="connsiteY5" fmla="*/ 7900897 h 11031794"/>
                  <a:gd name="connsiteX6" fmla="*/ 715306 w 9515365"/>
                  <a:gd name="connsiteY6" fmla="*/ 6636149 h 11031794"/>
                  <a:gd name="connsiteX7" fmla="*/ 933561 w 9515365"/>
                  <a:gd name="connsiteY7" fmla="*/ 5628130 h 11031794"/>
                  <a:gd name="connsiteX8" fmla="*/ 525100 w 9515365"/>
                  <a:gd name="connsiteY8" fmla="*/ 4252345 h 11031794"/>
                  <a:gd name="connsiteX9" fmla="*/ 1022383 w 9515365"/>
                  <a:gd name="connsiteY9" fmla="*/ 3008709 h 11031794"/>
                  <a:gd name="connsiteX10" fmla="*/ 536657 w 9515365"/>
                  <a:gd name="connsiteY10" fmla="*/ 2120885 h 11031794"/>
                  <a:gd name="connsiteX11" fmla="*/ 813817 w 9515365"/>
                  <a:gd name="connsiteY11" fmla="*/ 0 h 11031794"/>
                  <a:gd name="connsiteX0" fmla="*/ 728249 w 9429797"/>
                  <a:gd name="connsiteY0" fmla="*/ 0 h 11031794"/>
                  <a:gd name="connsiteX1" fmla="*/ 9429797 w 9429797"/>
                  <a:gd name="connsiteY1" fmla="*/ 0 h 11031794"/>
                  <a:gd name="connsiteX2" fmla="*/ 9429797 w 9429797"/>
                  <a:gd name="connsiteY2" fmla="*/ 11031794 h 11031794"/>
                  <a:gd name="connsiteX3" fmla="*/ 728249 w 9429797"/>
                  <a:gd name="connsiteY3" fmla="*/ 11031794 h 11031794"/>
                  <a:gd name="connsiteX4" fmla="*/ 568474 w 9429797"/>
                  <a:gd name="connsiteY4" fmla="*/ 9436464 h 11031794"/>
                  <a:gd name="connsiteX5" fmla="*/ 939110 w 9429797"/>
                  <a:gd name="connsiteY5" fmla="*/ 7900897 h 11031794"/>
                  <a:gd name="connsiteX6" fmla="*/ 629738 w 9429797"/>
                  <a:gd name="connsiteY6" fmla="*/ 6636149 h 11031794"/>
                  <a:gd name="connsiteX7" fmla="*/ 847993 w 9429797"/>
                  <a:gd name="connsiteY7" fmla="*/ 5628130 h 11031794"/>
                  <a:gd name="connsiteX8" fmla="*/ 439532 w 9429797"/>
                  <a:gd name="connsiteY8" fmla="*/ 4252345 h 11031794"/>
                  <a:gd name="connsiteX9" fmla="*/ 936815 w 9429797"/>
                  <a:gd name="connsiteY9" fmla="*/ 3008709 h 11031794"/>
                  <a:gd name="connsiteX10" fmla="*/ 451089 w 9429797"/>
                  <a:gd name="connsiteY10" fmla="*/ 2120885 h 11031794"/>
                  <a:gd name="connsiteX11" fmla="*/ 728249 w 9429797"/>
                  <a:gd name="connsiteY11" fmla="*/ 0 h 11031794"/>
                  <a:gd name="connsiteX0" fmla="*/ 728249 w 9429797"/>
                  <a:gd name="connsiteY0" fmla="*/ 0 h 11031794"/>
                  <a:gd name="connsiteX1" fmla="*/ 9429797 w 9429797"/>
                  <a:gd name="connsiteY1" fmla="*/ 0 h 11031794"/>
                  <a:gd name="connsiteX2" fmla="*/ 9429428 w 9429797"/>
                  <a:gd name="connsiteY2" fmla="*/ 804475 h 11031794"/>
                  <a:gd name="connsiteX3" fmla="*/ 9429797 w 9429797"/>
                  <a:gd name="connsiteY3" fmla="*/ 11031794 h 11031794"/>
                  <a:gd name="connsiteX4" fmla="*/ 728249 w 9429797"/>
                  <a:gd name="connsiteY4" fmla="*/ 11031794 h 11031794"/>
                  <a:gd name="connsiteX5" fmla="*/ 568474 w 9429797"/>
                  <a:gd name="connsiteY5" fmla="*/ 9436464 h 11031794"/>
                  <a:gd name="connsiteX6" fmla="*/ 939110 w 9429797"/>
                  <a:gd name="connsiteY6" fmla="*/ 7900897 h 11031794"/>
                  <a:gd name="connsiteX7" fmla="*/ 629738 w 9429797"/>
                  <a:gd name="connsiteY7" fmla="*/ 6636149 h 11031794"/>
                  <a:gd name="connsiteX8" fmla="*/ 847993 w 9429797"/>
                  <a:gd name="connsiteY8" fmla="*/ 5628130 h 11031794"/>
                  <a:gd name="connsiteX9" fmla="*/ 439532 w 9429797"/>
                  <a:gd name="connsiteY9" fmla="*/ 4252345 h 11031794"/>
                  <a:gd name="connsiteX10" fmla="*/ 936815 w 9429797"/>
                  <a:gd name="connsiteY10" fmla="*/ 3008709 h 11031794"/>
                  <a:gd name="connsiteX11" fmla="*/ 451089 w 9429797"/>
                  <a:gd name="connsiteY11" fmla="*/ 2120885 h 11031794"/>
                  <a:gd name="connsiteX12" fmla="*/ 728249 w 9429797"/>
                  <a:gd name="connsiteY12" fmla="*/ 0 h 11031794"/>
                  <a:gd name="connsiteX0" fmla="*/ 728249 w 9429797"/>
                  <a:gd name="connsiteY0" fmla="*/ 0 h 11031794"/>
                  <a:gd name="connsiteX1" fmla="*/ 9429797 w 9429797"/>
                  <a:gd name="connsiteY1" fmla="*/ 0 h 11031794"/>
                  <a:gd name="connsiteX2" fmla="*/ 9429428 w 9429797"/>
                  <a:gd name="connsiteY2" fmla="*/ 804475 h 11031794"/>
                  <a:gd name="connsiteX3" fmla="*/ 9406425 w 9429797"/>
                  <a:gd name="connsiteY3" fmla="*/ 1582196 h 11031794"/>
                  <a:gd name="connsiteX4" fmla="*/ 9429797 w 9429797"/>
                  <a:gd name="connsiteY4" fmla="*/ 11031794 h 11031794"/>
                  <a:gd name="connsiteX5" fmla="*/ 728249 w 9429797"/>
                  <a:gd name="connsiteY5" fmla="*/ 11031794 h 11031794"/>
                  <a:gd name="connsiteX6" fmla="*/ 568474 w 9429797"/>
                  <a:gd name="connsiteY6" fmla="*/ 9436464 h 11031794"/>
                  <a:gd name="connsiteX7" fmla="*/ 939110 w 9429797"/>
                  <a:gd name="connsiteY7" fmla="*/ 7900897 h 11031794"/>
                  <a:gd name="connsiteX8" fmla="*/ 629738 w 9429797"/>
                  <a:gd name="connsiteY8" fmla="*/ 6636149 h 11031794"/>
                  <a:gd name="connsiteX9" fmla="*/ 847993 w 9429797"/>
                  <a:gd name="connsiteY9" fmla="*/ 5628130 h 11031794"/>
                  <a:gd name="connsiteX10" fmla="*/ 439532 w 9429797"/>
                  <a:gd name="connsiteY10" fmla="*/ 4252345 h 11031794"/>
                  <a:gd name="connsiteX11" fmla="*/ 936815 w 9429797"/>
                  <a:gd name="connsiteY11" fmla="*/ 3008709 h 11031794"/>
                  <a:gd name="connsiteX12" fmla="*/ 451089 w 9429797"/>
                  <a:gd name="connsiteY12" fmla="*/ 2120885 h 11031794"/>
                  <a:gd name="connsiteX13" fmla="*/ 728249 w 9429797"/>
                  <a:gd name="connsiteY13" fmla="*/ 0 h 11031794"/>
                  <a:gd name="connsiteX0" fmla="*/ 728249 w 10063716"/>
                  <a:gd name="connsiteY0" fmla="*/ 0 h 11031794"/>
                  <a:gd name="connsiteX1" fmla="*/ 9429797 w 10063716"/>
                  <a:gd name="connsiteY1" fmla="*/ 0 h 11031794"/>
                  <a:gd name="connsiteX2" fmla="*/ 9429428 w 10063716"/>
                  <a:gd name="connsiteY2" fmla="*/ 804475 h 11031794"/>
                  <a:gd name="connsiteX3" fmla="*/ 9406425 w 10063716"/>
                  <a:gd name="connsiteY3" fmla="*/ 1582196 h 11031794"/>
                  <a:gd name="connsiteX4" fmla="*/ 9394973 w 10063716"/>
                  <a:gd name="connsiteY4" fmla="*/ 2327857 h 11031794"/>
                  <a:gd name="connsiteX5" fmla="*/ 9429797 w 10063716"/>
                  <a:gd name="connsiteY5" fmla="*/ 11031794 h 11031794"/>
                  <a:gd name="connsiteX6" fmla="*/ 728249 w 10063716"/>
                  <a:gd name="connsiteY6" fmla="*/ 11031794 h 11031794"/>
                  <a:gd name="connsiteX7" fmla="*/ 568474 w 10063716"/>
                  <a:gd name="connsiteY7" fmla="*/ 9436464 h 11031794"/>
                  <a:gd name="connsiteX8" fmla="*/ 939110 w 10063716"/>
                  <a:gd name="connsiteY8" fmla="*/ 7900897 h 11031794"/>
                  <a:gd name="connsiteX9" fmla="*/ 629738 w 10063716"/>
                  <a:gd name="connsiteY9" fmla="*/ 6636149 h 11031794"/>
                  <a:gd name="connsiteX10" fmla="*/ 847993 w 10063716"/>
                  <a:gd name="connsiteY10" fmla="*/ 5628130 h 11031794"/>
                  <a:gd name="connsiteX11" fmla="*/ 439532 w 10063716"/>
                  <a:gd name="connsiteY11" fmla="*/ 4252345 h 11031794"/>
                  <a:gd name="connsiteX12" fmla="*/ 936815 w 10063716"/>
                  <a:gd name="connsiteY12" fmla="*/ 3008709 h 11031794"/>
                  <a:gd name="connsiteX13" fmla="*/ 451089 w 10063716"/>
                  <a:gd name="connsiteY13" fmla="*/ 2120885 h 11031794"/>
                  <a:gd name="connsiteX14" fmla="*/ 728249 w 10063716"/>
                  <a:gd name="connsiteY14" fmla="*/ 0 h 11031794"/>
                  <a:gd name="connsiteX0" fmla="*/ 728249 w 10091831"/>
                  <a:gd name="connsiteY0" fmla="*/ 0 h 11031794"/>
                  <a:gd name="connsiteX1" fmla="*/ 9429797 w 10091831"/>
                  <a:gd name="connsiteY1" fmla="*/ 0 h 11031794"/>
                  <a:gd name="connsiteX2" fmla="*/ 9429428 w 10091831"/>
                  <a:gd name="connsiteY2" fmla="*/ 804475 h 11031794"/>
                  <a:gd name="connsiteX3" fmla="*/ 9406425 w 10091831"/>
                  <a:gd name="connsiteY3" fmla="*/ 1582196 h 11031794"/>
                  <a:gd name="connsiteX4" fmla="*/ 9394973 w 10091831"/>
                  <a:gd name="connsiteY4" fmla="*/ 2327857 h 11031794"/>
                  <a:gd name="connsiteX5" fmla="*/ 9477511 w 10091831"/>
                  <a:gd name="connsiteY5" fmla="*/ 3154466 h 11031794"/>
                  <a:gd name="connsiteX6" fmla="*/ 9429797 w 10091831"/>
                  <a:gd name="connsiteY6" fmla="*/ 11031794 h 11031794"/>
                  <a:gd name="connsiteX7" fmla="*/ 728249 w 10091831"/>
                  <a:gd name="connsiteY7" fmla="*/ 11031794 h 11031794"/>
                  <a:gd name="connsiteX8" fmla="*/ 568474 w 10091831"/>
                  <a:gd name="connsiteY8" fmla="*/ 9436464 h 11031794"/>
                  <a:gd name="connsiteX9" fmla="*/ 939110 w 10091831"/>
                  <a:gd name="connsiteY9" fmla="*/ 7900897 h 11031794"/>
                  <a:gd name="connsiteX10" fmla="*/ 629738 w 10091831"/>
                  <a:gd name="connsiteY10" fmla="*/ 6636149 h 11031794"/>
                  <a:gd name="connsiteX11" fmla="*/ 847993 w 10091831"/>
                  <a:gd name="connsiteY11" fmla="*/ 5628130 h 11031794"/>
                  <a:gd name="connsiteX12" fmla="*/ 439532 w 10091831"/>
                  <a:gd name="connsiteY12" fmla="*/ 4252345 h 11031794"/>
                  <a:gd name="connsiteX13" fmla="*/ 936815 w 10091831"/>
                  <a:gd name="connsiteY13" fmla="*/ 3008709 h 11031794"/>
                  <a:gd name="connsiteX14" fmla="*/ 451089 w 10091831"/>
                  <a:gd name="connsiteY14" fmla="*/ 2120885 h 11031794"/>
                  <a:gd name="connsiteX15" fmla="*/ 728249 w 10091831"/>
                  <a:gd name="connsiteY15" fmla="*/ 0 h 11031794"/>
                  <a:gd name="connsiteX0" fmla="*/ 728249 w 10137480"/>
                  <a:gd name="connsiteY0" fmla="*/ 0 h 11031794"/>
                  <a:gd name="connsiteX1" fmla="*/ 9429797 w 10137480"/>
                  <a:gd name="connsiteY1" fmla="*/ 0 h 11031794"/>
                  <a:gd name="connsiteX2" fmla="*/ 9429428 w 10137480"/>
                  <a:gd name="connsiteY2" fmla="*/ 804475 h 11031794"/>
                  <a:gd name="connsiteX3" fmla="*/ 9406425 w 10137480"/>
                  <a:gd name="connsiteY3" fmla="*/ 1582196 h 11031794"/>
                  <a:gd name="connsiteX4" fmla="*/ 9394973 w 10137480"/>
                  <a:gd name="connsiteY4" fmla="*/ 2327857 h 11031794"/>
                  <a:gd name="connsiteX5" fmla="*/ 9477511 w 10137480"/>
                  <a:gd name="connsiteY5" fmla="*/ 3154466 h 11031794"/>
                  <a:gd name="connsiteX6" fmla="*/ 9614214 w 10137480"/>
                  <a:gd name="connsiteY6" fmla="*/ 4373670 h 11031794"/>
                  <a:gd name="connsiteX7" fmla="*/ 9429797 w 10137480"/>
                  <a:gd name="connsiteY7" fmla="*/ 11031794 h 11031794"/>
                  <a:gd name="connsiteX8" fmla="*/ 728249 w 10137480"/>
                  <a:gd name="connsiteY8" fmla="*/ 11031794 h 11031794"/>
                  <a:gd name="connsiteX9" fmla="*/ 568474 w 10137480"/>
                  <a:gd name="connsiteY9" fmla="*/ 9436464 h 11031794"/>
                  <a:gd name="connsiteX10" fmla="*/ 939110 w 10137480"/>
                  <a:gd name="connsiteY10" fmla="*/ 7900897 h 11031794"/>
                  <a:gd name="connsiteX11" fmla="*/ 629738 w 10137480"/>
                  <a:gd name="connsiteY11" fmla="*/ 6636149 h 11031794"/>
                  <a:gd name="connsiteX12" fmla="*/ 847993 w 10137480"/>
                  <a:gd name="connsiteY12" fmla="*/ 5628130 h 11031794"/>
                  <a:gd name="connsiteX13" fmla="*/ 439532 w 10137480"/>
                  <a:gd name="connsiteY13" fmla="*/ 4252345 h 11031794"/>
                  <a:gd name="connsiteX14" fmla="*/ 936815 w 10137480"/>
                  <a:gd name="connsiteY14" fmla="*/ 3008709 h 11031794"/>
                  <a:gd name="connsiteX15" fmla="*/ 451089 w 10137480"/>
                  <a:gd name="connsiteY15" fmla="*/ 2120885 h 11031794"/>
                  <a:gd name="connsiteX16" fmla="*/ 728249 w 10137480"/>
                  <a:gd name="connsiteY16" fmla="*/ 0 h 11031794"/>
                  <a:gd name="connsiteX0" fmla="*/ 728249 w 10198447"/>
                  <a:gd name="connsiteY0" fmla="*/ 0 h 11031794"/>
                  <a:gd name="connsiteX1" fmla="*/ 9429797 w 10198447"/>
                  <a:gd name="connsiteY1" fmla="*/ 0 h 11031794"/>
                  <a:gd name="connsiteX2" fmla="*/ 9429428 w 10198447"/>
                  <a:gd name="connsiteY2" fmla="*/ 804475 h 11031794"/>
                  <a:gd name="connsiteX3" fmla="*/ 9406425 w 10198447"/>
                  <a:gd name="connsiteY3" fmla="*/ 1582196 h 11031794"/>
                  <a:gd name="connsiteX4" fmla="*/ 9394973 w 10198447"/>
                  <a:gd name="connsiteY4" fmla="*/ 2327857 h 11031794"/>
                  <a:gd name="connsiteX5" fmla="*/ 9477511 w 10198447"/>
                  <a:gd name="connsiteY5" fmla="*/ 3154466 h 11031794"/>
                  <a:gd name="connsiteX6" fmla="*/ 9614214 w 10198447"/>
                  <a:gd name="connsiteY6" fmla="*/ 4373670 h 11031794"/>
                  <a:gd name="connsiteX7" fmla="*/ 9785266 w 10198447"/>
                  <a:gd name="connsiteY7" fmla="*/ 5688558 h 11031794"/>
                  <a:gd name="connsiteX8" fmla="*/ 9429797 w 10198447"/>
                  <a:gd name="connsiteY8" fmla="*/ 11031794 h 11031794"/>
                  <a:gd name="connsiteX9" fmla="*/ 728249 w 10198447"/>
                  <a:gd name="connsiteY9" fmla="*/ 11031794 h 11031794"/>
                  <a:gd name="connsiteX10" fmla="*/ 568474 w 10198447"/>
                  <a:gd name="connsiteY10" fmla="*/ 9436464 h 11031794"/>
                  <a:gd name="connsiteX11" fmla="*/ 939110 w 10198447"/>
                  <a:gd name="connsiteY11" fmla="*/ 7900897 h 11031794"/>
                  <a:gd name="connsiteX12" fmla="*/ 629738 w 10198447"/>
                  <a:gd name="connsiteY12" fmla="*/ 6636149 h 11031794"/>
                  <a:gd name="connsiteX13" fmla="*/ 847993 w 10198447"/>
                  <a:gd name="connsiteY13" fmla="*/ 5628130 h 11031794"/>
                  <a:gd name="connsiteX14" fmla="*/ 439532 w 10198447"/>
                  <a:gd name="connsiteY14" fmla="*/ 4252345 h 11031794"/>
                  <a:gd name="connsiteX15" fmla="*/ 936815 w 10198447"/>
                  <a:gd name="connsiteY15" fmla="*/ 3008709 h 11031794"/>
                  <a:gd name="connsiteX16" fmla="*/ 451089 w 10198447"/>
                  <a:gd name="connsiteY16" fmla="*/ 2120885 h 11031794"/>
                  <a:gd name="connsiteX17" fmla="*/ 728249 w 10198447"/>
                  <a:gd name="connsiteY17" fmla="*/ 0 h 11031794"/>
                  <a:gd name="connsiteX0" fmla="*/ 728249 w 10255866"/>
                  <a:gd name="connsiteY0" fmla="*/ 0 h 11031794"/>
                  <a:gd name="connsiteX1" fmla="*/ 9429797 w 10255866"/>
                  <a:gd name="connsiteY1" fmla="*/ 0 h 11031794"/>
                  <a:gd name="connsiteX2" fmla="*/ 9429428 w 10255866"/>
                  <a:gd name="connsiteY2" fmla="*/ 804475 h 11031794"/>
                  <a:gd name="connsiteX3" fmla="*/ 9406425 w 10255866"/>
                  <a:gd name="connsiteY3" fmla="*/ 1582196 h 11031794"/>
                  <a:gd name="connsiteX4" fmla="*/ 9394973 w 10255866"/>
                  <a:gd name="connsiteY4" fmla="*/ 2327857 h 11031794"/>
                  <a:gd name="connsiteX5" fmla="*/ 9477511 w 10255866"/>
                  <a:gd name="connsiteY5" fmla="*/ 3154466 h 11031794"/>
                  <a:gd name="connsiteX6" fmla="*/ 9614214 w 10255866"/>
                  <a:gd name="connsiteY6" fmla="*/ 4373670 h 11031794"/>
                  <a:gd name="connsiteX7" fmla="*/ 9785266 w 10255866"/>
                  <a:gd name="connsiteY7" fmla="*/ 5688558 h 11031794"/>
                  <a:gd name="connsiteX8" fmla="*/ 9937999 w 10255866"/>
                  <a:gd name="connsiteY8" fmla="*/ 6913537 h 11031794"/>
                  <a:gd name="connsiteX9" fmla="*/ 9429797 w 10255866"/>
                  <a:gd name="connsiteY9" fmla="*/ 11031794 h 11031794"/>
                  <a:gd name="connsiteX10" fmla="*/ 728249 w 10255866"/>
                  <a:gd name="connsiteY10" fmla="*/ 11031794 h 11031794"/>
                  <a:gd name="connsiteX11" fmla="*/ 568474 w 10255866"/>
                  <a:gd name="connsiteY11" fmla="*/ 9436464 h 11031794"/>
                  <a:gd name="connsiteX12" fmla="*/ 939110 w 10255866"/>
                  <a:gd name="connsiteY12" fmla="*/ 7900897 h 11031794"/>
                  <a:gd name="connsiteX13" fmla="*/ 629738 w 10255866"/>
                  <a:gd name="connsiteY13" fmla="*/ 6636149 h 11031794"/>
                  <a:gd name="connsiteX14" fmla="*/ 847993 w 10255866"/>
                  <a:gd name="connsiteY14" fmla="*/ 5628130 h 11031794"/>
                  <a:gd name="connsiteX15" fmla="*/ 439532 w 10255866"/>
                  <a:gd name="connsiteY15" fmla="*/ 4252345 h 11031794"/>
                  <a:gd name="connsiteX16" fmla="*/ 936815 w 10255866"/>
                  <a:gd name="connsiteY16" fmla="*/ 3008709 h 11031794"/>
                  <a:gd name="connsiteX17" fmla="*/ 451089 w 10255866"/>
                  <a:gd name="connsiteY17" fmla="*/ 2120885 h 11031794"/>
                  <a:gd name="connsiteX18" fmla="*/ 728249 w 10255866"/>
                  <a:gd name="connsiteY18" fmla="*/ 0 h 11031794"/>
                  <a:gd name="connsiteX0" fmla="*/ 728249 w 10312493"/>
                  <a:gd name="connsiteY0" fmla="*/ 0 h 11031794"/>
                  <a:gd name="connsiteX1" fmla="*/ 9429797 w 10312493"/>
                  <a:gd name="connsiteY1" fmla="*/ 0 h 11031794"/>
                  <a:gd name="connsiteX2" fmla="*/ 9429428 w 10312493"/>
                  <a:gd name="connsiteY2" fmla="*/ 804475 h 11031794"/>
                  <a:gd name="connsiteX3" fmla="*/ 9406425 w 10312493"/>
                  <a:gd name="connsiteY3" fmla="*/ 1582196 h 11031794"/>
                  <a:gd name="connsiteX4" fmla="*/ 9394973 w 10312493"/>
                  <a:gd name="connsiteY4" fmla="*/ 2327857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429428 w 10312493"/>
                  <a:gd name="connsiteY2" fmla="*/ 804475 h 11031794"/>
                  <a:gd name="connsiteX3" fmla="*/ 9406425 w 10312493"/>
                  <a:gd name="connsiteY3" fmla="*/ 1582196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429428 w 10312493"/>
                  <a:gd name="connsiteY2" fmla="*/ 804475 h 11031794"/>
                  <a:gd name="connsiteX3" fmla="*/ 9111409 w 10312493"/>
                  <a:gd name="connsiteY3" fmla="*/ 1164410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477511 w 10312493"/>
                  <a:gd name="connsiteY5" fmla="*/ 3154466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785266 w 10312493"/>
                  <a:gd name="connsiteY7" fmla="*/ 5688558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426823 w 10312493"/>
                  <a:gd name="connsiteY7" fmla="*/ 5577539 h 11031794"/>
                  <a:gd name="connsiteX8" fmla="*/ 9937999 w 10312493"/>
                  <a:gd name="connsiteY8" fmla="*/ 6913537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426823 w 10312493"/>
                  <a:gd name="connsiteY7" fmla="*/ 5577539 h 11031794"/>
                  <a:gd name="connsiteX8" fmla="*/ 9701326 w 10312493"/>
                  <a:gd name="connsiteY8" fmla="*/ 7118048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426823 w 10312493"/>
                  <a:gd name="connsiteY7" fmla="*/ 5577539 h 11031794"/>
                  <a:gd name="connsiteX8" fmla="*/ 9701326 w 10312493"/>
                  <a:gd name="connsiteY8" fmla="*/ 7118048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362303 w 10312493"/>
                  <a:gd name="connsiteY7" fmla="*/ 5615872 h 11031794"/>
                  <a:gd name="connsiteX8" fmla="*/ 9701326 w 10312493"/>
                  <a:gd name="connsiteY8" fmla="*/ 7118048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362303 w 10312493"/>
                  <a:gd name="connsiteY7" fmla="*/ 5615872 h 11031794"/>
                  <a:gd name="connsiteX8" fmla="*/ 9701326 w 10312493"/>
                  <a:gd name="connsiteY8" fmla="*/ 7118048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312493"/>
                  <a:gd name="connsiteY0" fmla="*/ 0 h 11031794"/>
                  <a:gd name="connsiteX1" fmla="*/ 9429797 w 10312493"/>
                  <a:gd name="connsiteY1" fmla="*/ 0 h 11031794"/>
                  <a:gd name="connsiteX2" fmla="*/ 9283563 w 10312493"/>
                  <a:gd name="connsiteY2" fmla="*/ 415067 h 11031794"/>
                  <a:gd name="connsiteX3" fmla="*/ 9111409 w 10312493"/>
                  <a:gd name="connsiteY3" fmla="*/ 1164410 h 11031794"/>
                  <a:gd name="connsiteX4" fmla="*/ 9692979 w 10312493"/>
                  <a:gd name="connsiteY4" fmla="*/ 1993312 h 11031794"/>
                  <a:gd name="connsiteX5" fmla="*/ 9180700 w 10312493"/>
                  <a:gd name="connsiteY5" fmla="*/ 3304713 h 11031794"/>
                  <a:gd name="connsiteX6" fmla="*/ 9614214 w 10312493"/>
                  <a:gd name="connsiteY6" fmla="*/ 4373670 h 11031794"/>
                  <a:gd name="connsiteX7" fmla="*/ 9362303 w 10312493"/>
                  <a:gd name="connsiteY7" fmla="*/ 5615872 h 11031794"/>
                  <a:gd name="connsiteX8" fmla="*/ 9701326 w 10312493"/>
                  <a:gd name="connsiteY8" fmla="*/ 7118048 h 11031794"/>
                  <a:gd name="connsiteX9" fmla="*/ 10075896 w 10312493"/>
                  <a:gd name="connsiteY9" fmla="*/ 7948441 h 11031794"/>
                  <a:gd name="connsiteX10" fmla="*/ 9429797 w 10312493"/>
                  <a:gd name="connsiteY10" fmla="*/ 11031794 h 11031794"/>
                  <a:gd name="connsiteX11" fmla="*/ 728249 w 10312493"/>
                  <a:gd name="connsiteY11" fmla="*/ 11031794 h 11031794"/>
                  <a:gd name="connsiteX12" fmla="*/ 568474 w 10312493"/>
                  <a:gd name="connsiteY12" fmla="*/ 9436464 h 11031794"/>
                  <a:gd name="connsiteX13" fmla="*/ 939110 w 10312493"/>
                  <a:gd name="connsiteY13" fmla="*/ 7900897 h 11031794"/>
                  <a:gd name="connsiteX14" fmla="*/ 629738 w 10312493"/>
                  <a:gd name="connsiteY14" fmla="*/ 6636149 h 11031794"/>
                  <a:gd name="connsiteX15" fmla="*/ 847993 w 10312493"/>
                  <a:gd name="connsiteY15" fmla="*/ 5628130 h 11031794"/>
                  <a:gd name="connsiteX16" fmla="*/ 439532 w 10312493"/>
                  <a:gd name="connsiteY16" fmla="*/ 4252345 h 11031794"/>
                  <a:gd name="connsiteX17" fmla="*/ 936815 w 10312493"/>
                  <a:gd name="connsiteY17" fmla="*/ 3008709 h 11031794"/>
                  <a:gd name="connsiteX18" fmla="*/ 451089 w 10312493"/>
                  <a:gd name="connsiteY18" fmla="*/ 2120885 h 11031794"/>
                  <a:gd name="connsiteX19" fmla="*/ 728249 w 10312493"/>
                  <a:gd name="connsiteY19" fmla="*/ 0 h 11031794"/>
                  <a:gd name="connsiteX0" fmla="*/ 728249 w 10071350"/>
                  <a:gd name="connsiteY0" fmla="*/ 0 h 11031794"/>
                  <a:gd name="connsiteX1" fmla="*/ 9429797 w 10071350"/>
                  <a:gd name="connsiteY1" fmla="*/ 0 h 11031794"/>
                  <a:gd name="connsiteX2" fmla="*/ 9283563 w 10071350"/>
                  <a:gd name="connsiteY2" fmla="*/ 415067 h 11031794"/>
                  <a:gd name="connsiteX3" fmla="*/ 9111409 w 10071350"/>
                  <a:gd name="connsiteY3" fmla="*/ 1164410 h 11031794"/>
                  <a:gd name="connsiteX4" fmla="*/ 9692979 w 10071350"/>
                  <a:gd name="connsiteY4" fmla="*/ 1993312 h 11031794"/>
                  <a:gd name="connsiteX5" fmla="*/ 9180700 w 10071350"/>
                  <a:gd name="connsiteY5" fmla="*/ 3304713 h 11031794"/>
                  <a:gd name="connsiteX6" fmla="*/ 9614214 w 10071350"/>
                  <a:gd name="connsiteY6" fmla="*/ 4373670 h 11031794"/>
                  <a:gd name="connsiteX7" fmla="*/ 9362303 w 10071350"/>
                  <a:gd name="connsiteY7" fmla="*/ 5615872 h 11031794"/>
                  <a:gd name="connsiteX8" fmla="*/ 9701326 w 10071350"/>
                  <a:gd name="connsiteY8" fmla="*/ 7118048 h 11031794"/>
                  <a:gd name="connsiteX9" fmla="*/ 9292200 w 10071350"/>
                  <a:gd name="connsiteY9" fmla="*/ 8263769 h 11031794"/>
                  <a:gd name="connsiteX10" fmla="*/ 9429797 w 10071350"/>
                  <a:gd name="connsiteY10" fmla="*/ 11031794 h 11031794"/>
                  <a:gd name="connsiteX11" fmla="*/ 728249 w 10071350"/>
                  <a:gd name="connsiteY11" fmla="*/ 11031794 h 11031794"/>
                  <a:gd name="connsiteX12" fmla="*/ 568474 w 10071350"/>
                  <a:gd name="connsiteY12" fmla="*/ 9436464 h 11031794"/>
                  <a:gd name="connsiteX13" fmla="*/ 939110 w 10071350"/>
                  <a:gd name="connsiteY13" fmla="*/ 7900897 h 11031794"/>
                  <a:gd name="connsiteX14" fmla="*/ 629738 w 10071350"/>
                  <a:gd name="connsiteY14" fmla="*/ 6636149 h 11031794"/>
                  <a:gd name="connsiteX15" fmla="*/ 847993 w 10071350"/>
                  <a:gd name="connsiteY15" fmla="*/ 5628130 h 11031794"/>
                  <a:gd name="connsiteX16" fmla="*/ 439532 w 10071350"/>
                  <a:gd name="connsiteY16" fmla="*/ 4252345 h 11031794"/>
                  <a:gd name="connsiteX17" fmla="*/ 936815 w 10071350"/>
                  <a:gd name="connsiteY17" fmla="*/ 3008709 h 11031794"/>
                  <a:gd name="connsiteX18" fmla="*/ 451089 w 10071350"/>
                  <a:gd name="connsiteY18" fmla="*/ 2120885 h 11031794"/>
                  <a:gd name="connsiteX19" fmla="*/ 728249 w 10071350"/>
                  <a:gd name="connsiteY19" fmla="*/ 0 h 110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350" h="11031794">
                    <a:moveTo>
                      <a:pt x="728249" y="0"/>
                    </a:moveTo>
                    <a:lnTo>
                      <a:pt x="9429797" y="0"/>
                    </a:lnTo>
                    <a:lnTo>
                      <a:pt x="9283563" y="415067"/>
                    </a:lnTo>
                    <a:lnTo>
                      <a:pt x="9111409" y="1164410"/>
                    </a:lnTo>
                    <a:cubicBezTo>
                      <a:pt x="9429759" y="1433641"/>
                      <a:pt x="9406309" y="1464732"/>
                      <a:pt x="9692979" y="1993312"/>
                    </a:cubicBezTo>
                    <a:cubicBezTo>
                      <a:pt x="9691186" y="2464150"/>
                      <a:pt x="9379506" y="2221162"/>
                      <a:pt x="9180700" y="3304713"/>
                    </a:cubicBezTo>
                    <a:cubicBezTo>
                      <a:pt x="9270906" y="3969276"/>
                      <a:pt x="9543805" y="3630208"/>
                      <a:pt x="9614214" y="4373670"/>
                    </a:cubicBezTo>
                    <a:cubicBezTo>
                      <a:pt x="9665507" y="4796019"/>
                      <a:pt x="9393039" y="4506185"/>
                      <a:pt x="9362303" y="5615872"/>
                    </a:cubicBezTo>
                    <a:cubicBezTo>
                      <a:pt x="9604748" y="6270081"/>
                      <a:pt x="9789246" y="6469657"/>
                      <a:pt x="9701326" y="7118048"/>
                    </a:cubicBezTo>
                    <a:cubicBezTo>
                      <a:pt x="9749764" y="7494695"/>
                      <a:pt x="9376900" y="7577393"/>
                      <a:pt x="9292200" y="8263769"/>
                    </a:cubicBezTo>
                    <a:cubicBezTo>
                      <a:pt x="9207500" y="8950145"/>
                      <a:pt x="10987738" y="10517902"/>
                      <a:pt x="9429797" y="11031794"/>
                    </a:cubicBezTo>
                    <a:lnTo>
                      <a:pt x="728249" y="11031794"/>
                    </a:lnTo>
                    <a:cubicBezTo>
                      <a:pt x="-791439" y="10758697"/>
                      <a:pt x="533331" y="9958280"/>
                      <a:pt x="568474" y="9436464"/>
                    </a:cubicBezTo>
                    <a:cubicBezTo>
                      <a:pt x="603618" y="8914648"/>
                      <a:pt x="886099" y="8360407"/>
                      <a:pt x="939110" y="7900897"/>
                    </a:cubicBezTo>
                    <a:cubicBezTo>
                      <a:pt x="992121" y="7441387"/>
                      <a:pt x="508516" y="7236739"/>
                      <a:pt x="629738" y="6636149"/>
                    </a:cubicBezTo>
                    <a:cubicBezTo>
                      <a:pt x="703804" y="6311241"/>
                      <a:pt x="893979" y="5999185"/>
                      <a:pt x="847993" y="5628130"/>
                    </a:cubicBezTo>
                    <a:cubicBezTo>
                      <a:pt x="802007" y="5257075"/>
                      <a:pt x="333737" y="4689459"/>
                      <a:pt x="439532" y="4252345"/>
                    </a:cubicBezTo>
                    <a:cubicBezTo>
                      <a:pt x="963766" y="3108884"/>
                      <a:pt x="934889" y="3363952"/>
                      <a:pt x="936815" y="3008709"/>
                    </a:cubicBezTo>
                    <a:cubicBezTo>
                      <a:pt x="871447" y="2672689"/>
                      <a:pt x="453564" y="2626160"/>
                      <a:pt x="451089" y="2120885"/>
                    </a:cubicBezTo>
                    <a:cubicBezTo>
                      <a:pt x="447678" y="1417083"/>
                      <a:pt x="731660" y="703802"/>
                      <a:pt x="728249"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purple wavy line&#10;&#10;Description automatically generated">
                <a:extLst>
                  <a:ext uri="{FF2B5EF4-FFF2-40B4-BE49-F238E27FC236}">
                    <a16:creationId xmlns:a16="http://schemas.microsoft.com/office/drawing/2014/main" id="{708FD16B-49F3-21EF-E1E8-E93E77B57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827" y="-1828154"/>
                <a:ext cx="1370702" cy="9631680"/>
              </a:xfrm>
              <a:prstGeom prst="rect">
                <a:avLst/>
              </a:prstGeom>
            </p:spPr>
          </p:pic>
        </p:grpSp>
        <p:pic>
          <p:nvPicPr>
            <p:cNvPr id="7" name="Picture 6" descr="A blue and purple wavy line&#10;&#10;Description automatically generated">
              <a:extLst>
                <a:ext uri="{FF2B5EF4-FFF2-40B4-BE49-F238E27FC236}">
                  <a16:creationId xmlns:a16="http://schemas.microsoft.com/office/drawing/2014/main" id="{8EFDC729-788B-A6B6-27D8-C4A6B03574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75202" y="-1971676"/>
              <a:ext cx="1370702" cy="9631680"/>
            </a:xfrm>
            <a:prstGeom prst="rect">
              <a:avLst/>
            </a:prstGeom>
          </p:spPr>
        </p:pic>
      </p:grpSp>
      <p:sp>
        <p:nvSpPr>
          <p:cNvPr id="29" name="HEADLINE">
            <a:extLst>
              <a:ext uri="{FF2B5EF4-FFF2-40B4-BE49-F238E27FC236}">
                <a16:creationId xmlns:a16="http://schemas.microsoft.com/office/drawing/2014/main" id="{EB8F70CA-0BB6-C3EC-278D-2610EA12EEBD}"/>
              </a:ext>
            </a:extLst>
          </p:cNvPr>
          <p:cNvSpPr txBox="1"/>
          <p:nvPr/>
        </p:nvSpPr>
        <p:spPr>
          <a:xfrm>
            <a:off x="5840687" y="1612321"/>
            <a:ext cx="6351313" cy="2750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defTabSz="412750" hangingPunct="0"/>
            <a:r>
              <a:rPr lang="en-US" sz="8800" i="1" kern="0" baseline="0">
                <a:ln w="38100">
                  <a:solidFill>
                    <a:schemeClr val="bg1"/>
                  </a:solidFill>
                </a:ln>
                <a:solidFill>
                  <a:schemeClr val="bg2"/>
                </a:solidFill>
              </a:rPr>
              <a:t>A SHARED VISION </a:t>
            </a:r>
          </a:p>
          <a:p>
            <a:pPr defTabSz="412750" hangingPunct="0"/>
            <a:r>
              <a:rPr lang="en-US" sz="5400" i="1" kern="0" baseline="0">
                <a:solidFill>
                  <a:schemeClr val="accent4"/>
                </a:solidFill>
              </a:rPr>
              <a:t>accelerates</a:t>
            </a:r>
            <a:endParaRPr sz="5400" i="1" kern="0" baseline="0">
              <a:solidFill>
                <a:schemeClr val="accent4"/>
              </a:solidFill>
            </a:endParaRPr>
          </a:p>
        </p:txBody>
      </p:sp>
      <p:pic>
        <p:nvPicPr>
          <p:cNvPr id="30" name="Picture 29">
            <a:extLst>
              <a:ext uri="{FF2B5EF4-FFF2-40B4-BE49-F238E27FC236}">
                <a16:creationId xmlns:a16="http://schemas.microsoft.com/office/drawing/2014/main" id="{A70DF790-3222-2580-8EF3-494A9D709DD6}"/>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8897257" y="4703960"/>
            <a:ext cx="3115900" cy="1963761"/>
          </a:xfrm>
          <a:prstGeom prst="rect">
            <a:avLst/>
          </a:prstGeom>
        </p:spPr>
      </p:pic>
    </p:spTree>
    <p:extLst>
      <p:ext uri="{BB962C8B-B14F-4D97-AF65-F5344CB8AC3E}">
        <p14:creationId xmlns:p14="http://schemas.microsoft.com/office/powerpoint/2010/main" val="826420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1.85185E-6 L -0.44492 0.00324 " pathEditMode="relative" rAng="0" ptsTypes="AA">
                                      <p:cBhvr>
                                        <p:cTn id="6" dur="2000" fill="hold"/>
                                        <p:tgtEl>
                                          <p:spTgt spid="29"/>
                                        </p:tgtEl>
                                        <p:attrNameLst>
                                          <p:attrName>ppt_x</p:attrName>
                                          <p:attrName>ppt_y</p:attrName>
                                        </p:attrNameLst>
                                      </p:cBhvr>
                                      <p:rCtr x="-22253" y="162"/>
                                    </p:animMotion>
                                  </p:childTnLst>
                                </p:cTn>
                              </p:par>
                              <p:par>
                                <p:cTn id="7" presetID="42" presetClass="path" presetSubtype="0" accel="50000" decel="50000" fill="hold" nodeType="withEffect">
                                  <p:stCondLst>
                                    <p:cond delay="0"/>
                                  </p:stCondLst>
                                  <p:childTnLst>
                                    <p:animMotion origin="layout" path="M -2.08333E-6 4.81481E-6 L -0.69896 0.00833 " pathEditMode="relative" rAng="0" ptsTypes="AA">
                                      <p:cBhvr>
                                        <p:cTn id="8" dur="2000" fill="hold"/>
                                        <p:tgtEl>
                                          <p:spTgt spid="30"/>
                                        </p:tgtEl>
                                        <p:attrNameLst>
                                          <p:attrName>ppt_x</p:attrName>
                                          <p:attrName>ppt_y</p:attrName>
                                        </p:attrNameLst>
                                      </p:cBhvr>
                                      <p:rCtr x="-34948" y="417"/>
                                    </p:animMotion>
                                  </p:childTnLst>
                                </p:cTn>
                              </p:par>
                              <p:par>
                                <p:cTn id="9" presetID="42" presetClass="path" presetSubtype="0" accel="50000" decel="50000" fill="hold" nodeType="withEffect">
                                  <p:stCondLst>
                                    <p:cond delay="0"/>
                                  </p:stCondLst>
                                  <p:childTnLst>
                                    <p:animMotion origin="layout" path="M 1.45833E-6 2.59259E-6 L -0.62123 0.00092 " pathEditMode="relative" rAng="0" ptsTypes="AA">
                                      <p:cBhvr>
                                        <p:cTn id="10" dur="2000" fill="hold"/>
                                        <p:tgtEl>
                                          <p:spTgt spid="8"/>
                                        </p:tgtEl>
                                        <p:attrNameLst>
                                          <p:attrName>ppt_x</p:attrName>
                                          <p:attrName>ppt_y</p:attrName>
                                        </p:attrNameLst>
                                      </p:cBhvr>
                                      <p:rCtr x="-31068" y="46"/>
                                    </p:animMotion>
                                  </p:childTnLst>
                                </p:cTn>
                              </p:par>
                              <p:par>
                                <p:cTn id="11" presetID="10" presetClass="exit" presetSubtype="0" fill="hold" grpId="0" nodeType="withEffect">
                                  <p:stCondLst>
                                    <p:cond delay="0"/>
                                  </p:stCondLst>
                                  <p:childTnLst>
                                    <p:animEffect transition="out" filter="fade">
                                      <p:cBhvr>
                                        <p:cTn id="12" dur="1000"/>
                                        <p:tgtEl>
                                          <p:spTgt spid="38"/>
                                        </p:tgtEl>
                                      </p:cBhvr>
                                    </p:animEffect>
                                    <p:set>
                                      <p:cBhvr>
                                        <p:cTn id="13" dur="1" fill="hold">
                                          <p:stCondLst>
                                            <p:cond delay="9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7"/>
                                        </p:tgtEl>
                                      </p:cBhvr>
                                    </p:animEffect>
                                    <p:set>
                                      <p:cBhvr>
                                        <p:cTn id="16" dur="1" fill="hold">
                                          <p:stCondLst>
                                            <p:cond delay="999"/>
                                          </p:stCondLst>
                                        </p:cTn>
                                        <p:tgtEl>
                                          <p:spTgt spid="3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6"/>
                                        </p:tgtEl>
                                      </p:cBhvr>
                                    </p:animEffect>
                                    <p:set>
                                      <p:cBhvr>
                                        <p:cTn id="19"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6" name="Picture 5" descr="A black and white map&#10;&#10;Description automatically generated">
            <a:extLst>
              <a:ext uri="{FF2B5EF4-FFF2-40B4-BE49-F238E27FC236}">
                <a16:creationId xmlns:a16="http://schemas.microsoft.com/office/drawing/2014/main" id="{0334C05E-2AE8-BF95-4F11-B4CF7B54A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3" name="Chart 2">
            <a:extLst>
              <a:ext uri="{FF2B5EF4-FFF2-40B4-BE49-F238E27FC236}">
                <a16:creationId xmlns:a16="http://schemas.microsoft.com/office/drawing/2014/main" id="{C75D041B-1AA9-63C8-C7F8-30C71320182A}"/>
              </a:ext>
            </a:extLst>
          </p:cNvPr>
          <p:cNvGraphicFramePr/>
          <p:nvPr>
            <p:extLst>
              <p:ext uri="{D42A27DB-BD31-4B8C-83A1-F6EECF244321}">
                <p14:modId xmlns:p14="http://schemas.microsoft.com/office/powerpoint/2010/main" val="400847271"/>
              </p:ext>
            </p:extLst>
          </p:nvPr>
        </p:nvGraphicFramePr>
        <p:xfrm>
          <a:off x="-2600378" y="-1332813"/>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4" name="Oval 3">
            <a:extLst>
              <a:ext uri="{FF2B5EF4-FFF2-40B4-BE49-F238E27FC236}">
                <a16:creationId xmlns:a16="http://schemas.microsoft.com/office/drawing/2014/main" id="{B8825232-E9F5-1C94-6C8A-9E505D6CB7F9}"/>
              </a:ext>
            </a:extLst>
          </p:cNvPr>
          <p:cNvSpPr/>
          <p:nvPr/>
        </p:nvSpPr>
        <p:spPr>
          <a:xfrm>
            <a:off x="1819282" y="1695450"/>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ADLINE">
            <a:extLst>
              <a:ext uri="{FF2B5EF4-FFF2-40B4-BE49-F238E27FC236}">
                <a16:creationId xmlns:a16="http://schemas.microsoft.com/office/drawing/2014/main" id="{AD4B3290-D4A8-FD3A-ACB8-F39D8FA82C53}"/>
              </a:ext>
            </a:extLst>
          </p:cNvPr>
          <p:cNvSpPr txBox="1"/>
          <p:nvPr/>
        </p:nvSpPr>
        <p:spPr>
          <a:xfrm>
            <a:off x="1651381" y="3597469"/>
            <a:ext cx="3702362" cy="9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400" b="1" u="none" strike="noStrike" kern="1200" cap="none" spc="0" baseline="0" noProof="0" dirty="0">
                <a:ln>
                  <a:solidFill>
                    <a:srgbClr val="F23A30"/>
                  </a:solidFill>
                </a:ln>
                <a:solidFill>
                  <a:srgbClr val="F33A30"/>
                </a:solidFill>
                <a:effectLst/>
                <a:uLnTx/>
                <a:uFillTx/>
                <a:latin typeface="Century Gothic"/>
                <a:sym typeface="Century Gothic"/>
              </a:rPr>
              <a:t>BLUEPRINT</a:t>
            </a:r>
          </a:p>
          <a:p>
            <a:pPr marL="0" marR="0" lvl="0" indent="0" algn="ctr" defTabSz="914400" rtl="0" eaLnBrk="1" fontAlgn="auto" latinLnBrk="0" hangingPunct="1">
              <a:lnSpc>
                <a:spcPct val="70000"/>
              </a:lnSpc>
              <a:spcBef>
                <a:spcPts val="0"/>
              </a:spcBef>
              <a:spcAft>
                <a:spcPts val="0"/>
              </a:spcAft>
              <a:buClrTx/>
              <a:buSzTx/>
              <a:buFontTx/>
              <a:buNone/>
              <a:tabLst/>
              <a:defRPr/>
            </a:pPr>
            <a:r>
              <a:rPr lang="en-US" sz="1800" b="0" baseline="0" dirty="0">
                <a:ln>
                  <a:solidFill>
                    <a:srgbClr val="F23A30"/>
                  </a:solidFill>
                </a:ln>
              </a:rPr>
              <a:t>for collective action</a:t>
            </a:r>
            <a:endParaRPr kumimoji="0" sz="1600" b="0" u="none" strike="noStrike" kern="1200" cap="none" spc="0" baseline="0" noProof="0" dirty="0">
              <a:ln>
                <a:solidFill>
                  <a:srgbClr val="F23A30"/>
                </a:solidFill>
              </a:ln>
              <a:solidFill>
                <a:srgbClr val="F33A30"/>
              </a:solidFill>
              <a:effectLst/>
              <a:uLnTx/>
              <a:uFillTx/>
              <a:latin typeface="Century Gothic"/>
              <a:sym typeface="Century Gothic"/>
            </a:endParaRPr>
          </a:p>
        </p:txBody>
      </p:sp>
      <p:pic>
        <p:nvPicPr>
          <p:cNvPr id="11" name="Picture 10">
            <a:extLst>
              <a:ext uri="{FF2B5EF4-FFF2-40B4-BE49-F238E27FC236}">
                <a16:creationId xmlns:a16="http://schemas.microsoft.com/office/drawing/2014/main" id="{4E6B5D2F-39AB-914C-AC23-8C92B5E8FA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59454" y="2338691"/>
            <a:ext cx="1486216" cy="937474"/>
          </a:xfrm>
          <a:prstGeom prst="rect">
            <a:avLst/>
          </a:prstGeom>
        </p:spPr>
      </p:pic>
      <p:sp>
        <p:nvSpPr>
          <p:cNvPr id="5"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6142C88C-6612-8203-616A-90732C4CD043}"/>
              </a:ext>
            </a:extLst>
          </p:cNvPr>
          <p:cNvSpPr txBox="1"/>
          <p:nvPr/>
        </p:nvSpPr>
        <p:spPr>
          <a:xfrm>
            <a:off x="7263643" y="1834745"/>
            <a:ext cx="4673973" cy="28828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defTabSz="412750" hangingPunct="0">
              <a:lnSpc>
                <a:spcPct val="100000"/>
              </a:lnSpc>
            </a:pPr>
            <a:r>
              <a:rPr lang="en-US" sz="4400" b="1" kern="0">
                <a:solidFill>
                  <a:schemeClr val="tx1"/>
                </a:solidFill>
              </a:rPr>
              <a:t>DRIVING IMPACT</a:t>
            </a:r>
          </a:p>
          <a:p>
            <a:pPr defTabSz="412750" hangingPunct="0">
              <a:lnSpc>
                <a:spcPct val="100000"/>
              </a:lnSpc>
            </a:pPr>
            <a:endParaRPr lang="en-US" sz="2800" kern="0">
              <a:solidFill>
                <a:schemeClr val="tx1"/>
              </a:solidFill>
            </a:endParaRPr>
          </a:p>
          <a:p>
            <a:pPr defTabSz="412750" hangingPunct="0">
              <a:lnSpc>
                <a:spcPct val="100000"/>
              </a:lnSpc>
            </a:pPr>
            <a:r>
              <a:rPr lang="en-US" sz="2800" kern="0">
                <a:solidFill>
                  <a:schemeClr val="tx1"/>
                </a:solidFill>
              </a:rPr>
              <a:t>ArtsWave invests in five economic and social outcomes…through 150+ arts partners &amp; projects</a:t>
            </a:r>
          </a:p>
        </p:txBody>
      </p:sp>
      <p:pic>
        <p:nvPicPr>
          <p:cNvPr id="21" name="Picture 20">
            <a:extLst>
              <a:ext uri="{FF2B5EF4-FFF2-40B4-BE49-F238E27FC236}">
                <a16:creationId xmlns:a16="http://schemas.microsoft.com/office/drawing/2014/main" id="{7CFB83E8-622F-ECB1-E2DA-88622678802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879" y="6101890"/>
            <a:ext cx="939766" cy="597441"/>
          </a:xfrm>
          <a:prstGeom prst="rect">
            <a:avLst/>
          </a:prstGeom>
        </p:spPr>
      </p:pic>
    </p:spTree>
    <p:extLst>
      <p:ext uri="{BB962C8B-B14F-4D97-AF65-F5344CB8AC3E}">
        <p14:creationId xmlns:p14="http://schemas.microsoft.com/office/powerpoint/2010/main" val="406562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6" name="Picture 5" descr="A black and white map&#10;&#10;Description automatically generated">
            <a:extLst>
              <a:ext uri="{FF2B5EF4-FFF2-40B4-BE49-F238E27FC236}">
                <a16:creationId xmlns:a16="http://schemas.microsoft.com/office/drawing/2014/main" id="{8B08C7E2-CA39-F251-A547-61ABB3B7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45" name="Chart 44">
            <a:extLst>
              <a:ext uri="{FF2B5EF4-FFF2-40B4-BE49-F238E27FC236}">
                <a16:creationId xmlns:a16="http://schemas.microsoft.com/office/drawing/2014/main" id="{C1C072D1-C333-1E62-4713-AE6114978500}"/>
              </a:ext>
            </a:extLst>
          </p:cNvPr>
          <p:cNvGraphicFramePr/>
          <p:nvPr>
            <p:extLst>
              <p:ext uri="{D42A27DB-BD31-4B8C-83A1-F6EECF244321}">
                <p14:modId xmlns:p14="http://schemas.microsoft.com/office/powerpoint/2010/main" val="3501764820"/>
              </p:ext>
            </p:extLst>
          </p:nvPr>
        </p:nvGraphicFramePr>
        <p:xfrm>
          <a:off x="-4042832" y="-1313763"/>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46" name="Oval 45">
            <a:extLst>
              <a:ext uri="{FF2B5EF4-FFF2-40B4-BE49-F238E27FC236}">
                <a16:creationId xmlns:a16="http://schemas.microsoft.com/office/drawing/2014/main" id="{CAA7F73F-67D8-25B9-6A5D-F4E03984E85E}"/>
              </a:ext>
            </a:extLst>
          </p:cNvPr>
          <p:cNvSpPr/>
          <p:nvPr/>
        </p:nvSpPr>
        <p:spPr>
          <a:xfrm>
            <a:off x="381040" y="1727201"/>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HEADLINE">
            <a:extLst>
              <a:ext uri="{FF2B5EF4-FFF2-40B4-BE49-F238E27FC236}">
                <a16:creationId xmlns:a16="http://schemas.microsoft.com/office/drawing/2014/main" id="{8163FC1C-288E-109D-1C85-F41C7863503E}"/>
              </a:ext>
            </a:extLst>
          </p:cNvPr>
          <p:cNvSpPr txBox="1"/>
          <p:nvPr/>
        </p:nvSpPr>
        <p:spPr>
          <a:xfrm>
            <a:off x="7060558" y="2304327"/>
            <a:ext cx="4913984" cy="240251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b="0" spc="150" baseline="0">
                <a:solidFill>
                  <a:schemeClr val="tx1"/>
                </a:solidFill>
              </a:rPr>
              <a:t>When after-school arts programs are available, </a:t>
            </a:r>
            <a:r>
              <a:rPr lang="en-US" sz="2000" spc="150" baseline="0">
                <a:solidFill>
                  <a:schemeClr val="tx1"/>
                </a:solidFill>
              </a:rPr>
              <a:t>neighborhood crime drops up to 5%.</a:t>
            </a:r>
          </a:p>
          <a:p>
            <a:pPr lvl="0">
              <a:lnSpc>
                <a:spcPct val="100000"/>
              </a:lnSpc>
              <a:defRPr/>
            </a:pPr>
            <a:endParaRPr lang="en-US" sz="2000" spc="150" baseline="0">
              <a:solidFill>
                <a:schemeClr val="tx1"/>
              </a:solidFill>
            </a:endParaRPr>
          </a:p>
          <a:p>
            <a:pPr lvl="0">
              <a:lnSpc>
                <a:spcPct val="100000"/>
              </a:lnSpc>
              <a:defRPr/>
            </a:pPr>
            <a:r>
              <a:rPr lang="en-US" sz="2000" b="0" spc="150" baseline="0">
                <a:solidFill>
                  <a:schemeClr val="tx1"/>
                </a:solidFill>
              </a:rPr>
              <a:t>Residents of arts-rich neighborhoods are </a:t>
            </a:r>
            <a:r>
              <a:rPr lang="en-US" sz="2000" spc="150" baseline="0">
                <a:solidFill>
                  <a:schemeClr val="tx1"/>
                </a:solidFill>
              </a:rPr>
              <a:t>2x as likely to feel connected</a:t>
            </a:r>
            <a:r>
              <a:rPr lang="en-US" sz="2000" b="0" spc="150" baseline="0">
                <a:solidFill>
                  <a:schemeClr val="tx1"/>
                </a:solidFill>
              </a:rPr>
              <a:t>.</a:t>
            </a:r>
          </a:p>
        </p:txBody>
      </p:sp>
      <p:pic>
        <p:nvPicPr>
          <p:cNvPr id="4" name="Picture 3">
            <a:extLst>
              <a:ext uri="{FF2B5EF4-FFF2-40B4-BE49-F238E27FC236}">
                <a16:creationId xmlns:a16="http://schemas.microsoft.com/office/drawing/2014/main" id="{A4A084DB-2E70-8DE9-59EE-1776091A2A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88674" y="2304327"/>
            <a:ext cx="373969" cy="373969"/>
          </a:xfrm>
          <a:prstGeom prst="rect">
            <a:avLst/>
          </a:prstGeom>
        </p:spPr>
      </p:pic>
      <p:pic>
        <p:nvPicPr>
          <p:cNvPr id="5" name="Picture 4">
            <a:extLst>
              <a:ext uri="{FF2B5EF4-FFF2-40B4-BE49-F238E27FC236}">
                <a16:creationId xmlns:a16="http://schemas.microsoft.com/office/drawing/2014/main" id="{CD8A60C2-ADA0-302F-720A-5B7A510F13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88674" y="3490139"/>
            <a:ext cx="373969" cy="373969"/>
          </a:xfrm>
          <a:prstGeom prst="rect">
            <a:avLst/>
          </a:prstGeom>
        </p:spPr>
      </p:pic>
      <p:pic>
        <p:nvPicPr>
          <p:cNvPr id="7" name="Picture 6" descr="A red and black striped letter&#10;&#10;Description automatically generated">
            <a:extLst>
              <a:ext uri="{FF2B5EF4-FFF2-40B4-BE49-F238E27FC236}">
                <a16:creationId xmlns:a16="http://schemas.microsoft.com/office/drawing/2014/main" id="{55924C34-F9AD-CE18-3232-94918558E4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380" y="4953468"/>
            <a:ext cx="622569" cy="280229"/>
          </a:xfrm>
          <a:prstGeom prst="rect">
            <a:avLst/>
          </a:prstGeom>
        </p:spPr>
      </p:pic>
      <p:sp>
        <p:nvSpPr>
          <p:cNvPr id="8" name="HEADLINE">
            <a:extLst>
              <a:ext uri="{FF2B5EF4-FFF2-40B4-BE49-F238E27FC236}">
                <a16:creationId xmlns:a16="http://schemas.microsoft.com/office/drawing/2014/main" id="{52BC0B30-BA35-4234-B11F-1F9259428D49}"/>
              </a:ext>
            </a:extLst>
          </p:cNvPr>
          <p:cNvSpPr txBox="1"/>
          <p:nvPr/>
        </p:nvSpPr>
        <p:spPr>
          <a:xfrm>
            <a:off x="7060557" y="4900893"/>
            <a:ext cx="4913984" cy="139891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100000"/>
              </a:lnSpc>
              <a:defRPr/>
            </a:pPr>
            <a:r>
              <a:rPr lang="en-US" sz="2000" b="0" spc="150" baseline="0">
                <a:solidFill>
                  <a:schemeClr val="tx1"/>
                </a:solidFill>
              </a:rPr>
              <a:t>Last year, ArtsWave organizations inspired </a:t>
            </a:r>
            <a:r>
              <a:rPr lang="en-US" sz="2000" spc="150" baseline="0">
                <a:solidFill>
                  <a:schemeClr val="tx1"/>
                </a:solidFill>
              </a:rPr>
              <a:t>2.3 million</a:t>
            </a:r>
            <a:r>
              <a:rPr lang="en-US" sz="2000" b="0" spc="150" baseline="0">
                <a:solidFill>
                  <a:schemeClr val="tx1"/>
                </a:solidFill>
              </a:rPr>
              <a:t> people with </a:t>
            </a:r>
            <a:r>
              <a:rPr lang="en-US" sz="2000" spc="150" baseline="0">
                <a:solidFill>
                  <a:schemeClr val="tx1"/>
                </a:solidFill>
              </a:rPr>
              <a:t>free or low-cost arts events </a:t>
            </a:r>
            <a:r>
              <a:rPr lang="en-US" sz="2000" b="0" spc="150" baseline="0">
                <a:solidFill>
                  <a:schemeClr val="tx1"/>
                </a:solidFill>
              </a:rPr>
              <a:t>in neighborhoods across the region.</a:t>
            </a:r>
            <a:endParaRPr lang="en-US" sz="2000" spc="150" baseline="0">
              <a:solidFill>
                <a:schemeClr val="tx1"/>
              </a:solidFill>
            </a:endParaRPr>
          </a:p>
        </p:txBody>
      </p:sp>
      <p:pic>
        <p:nvPicPr>
          <p:cNvPr id="10" name="Picture 9" descr="A group of people playing instruments&#10;&#10;Description automatically generated">
            <a:extLst>
              <a:ext uri="{FF2B5EF4-FFF2-40B4-BE49-F238E27FC236}">
                <a16:creationId xmlns:a16="http://schemas.microsoft.com/office/drawing/2014/main" id="{43EE2685-10EE-A1A4-2190-2C14256AB686}"/>
              </a:ext>
            </a:extLst>
          </p:cNvPr>
          <p:cNvPicPr>
            <a:picLocks noChangeAspect="1"/>
          </p:cNvPicPr>
          <p:nvPr/>
        </p:nvPicPr>
        <p:blipFill rotWithShape="1">
          <a:blip r:embed="rId7">
            <a:extLst>
              <a:ext uri="{28A0092B-C50C-407E-A947-70E740481C1C}">
                <a14:useLocalDpi xmlns:a14="http://schemas.microsoft.com/office/drawing/2010/main" val="0"/>
              </a:ext>
            </a:extLst>
          </a:blip>
          <a:srcRect l="20946" t="290" r="13238" b="-290"/>
          <a:stretch/>
        </p:blipFill>
        <p:spPr>
          <a:xfrm rot="188830">
            <a:off x="332640" y="1680630"/>
            <a:ext cx="3496740" cy="3496740"/>
          </a:xfrm>
          <a:prstGeom prst="ellipse">
            <a:avLst/>
          </a:prstGeom>
        </p:spPr>
      </p:pic>
      <p:sp>
        <p:nvSpPr>
          <p:cNvPr id="12" name="TextBox 11">
            <a:extLst>
              <a:ext uri="{FF2B5EF4-FFF2-40B4-BE49-F238E27FC236}">
                <a16:creationId xmlns:a16="http://schemas.microsoft.com/office/drawing/2014/main" id="{A6CC43F2-4E2E-AC4F-1E8A-4A7DE1D7CBF5}"/>
              </a:ext>
            </a:extLst>
          </p:cNvPr>
          <p:cNvSpPr txBox="1"/>
          <p:nvPr/>
        </p:nvSpPr>
        <p:spPr>
          <a:xfrm>
            <a:off x="6956048" y="593793"/>
            <a:ext cx="5635437" cy="1200329"/>
          </a:xfrm>
          <a:prstGeom prst="rect">
            <a:avLst/>
          </a:prstGeom>
          <a:noFill/>
        </p:spPr>
        <p:txBody>
          <a:bodyPr wrap="square" rtlCol="0">
            <a:spAutoFit/>
          </a:bodyPr>
          <a:lstStyle/>
          <a:p>
            <a:r>
              <a:rPr lang="en-US" sz="3600" b="1">
                <a:solidFill>
                  <a:schemeClr val="accent4"/>
                </a:solidFill>
              </a:rPr>
              <a:t>ARTS</a:t>
            </a:r>
            <a:r>
              <a:rPr lang="en-US" sz="3600" b="1"/>
              <a:t> ENLIVEN NEIGHBORHOODS</a:t>
            </a:r>
          </a:p>
        </p:txBody>
      </p:sp>
    </p:spTree>
    <p:extLst>
      <p:ext uri="{BB962C8B-B14F-4D97-AF65-F5344CB8AC3E}">
        <p14:creationId xmlns:p14="http://schemas.microsoft.com/office/powerpoint/2010/main" val="2493611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7" name="Picture 6" descr="A black and white map&#10;&#10;Description automatically generated">
            <a:extLst>
              <a:ext uri="{FF2B5EF4-FFF2-40B4-BE49-F238E27FC236}">
                <a16:creationId xmlns:a16="http://schemas.microsoft.com/office/drawing/2014/main" id="{85970B28-83C8-8FD0-8761-19A4A4834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45" name="Chart 44">
            <a:extLst>
              <a:ext uri="{FF2B5EF4-FFF2-40B4-BE49-F238E27FC236}">
                <a16:creationId xmlns:a16="http://schemas.microsoft.com/office/drawing/2014/main" id="{C1C072D1-C333-1E62-4713-AE6114978500}"/>
              </a:ext>
            </a:extLst>
          </p:cNvPr>
          <p:cNvGraphicFramePr/>
          <p:nvPr>
            <p:extLst>
              <p:ext uri="{D42A27DB-BD31-4B8C-83A1-F6EECF244321}">
                <p14:modId xmlns:p14="http://schemas.microsoft.com/office/powerpoint/2010/main" val="599268068"/>
              </p:ext>
            </p:extLst>
          </p:nvPr>
        </p:nvGraphicFramePr>
        <p:xfrm>
          <a:off x="-4048178" y="-1332813"/>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46" name="Oval 45">
            <a:extLst>
              <a:ext uri="{FF2B5EF4-FFF2-40B4-BE49-F238E27FC236}">
                <a16:creationId xmlns:a16="http://schemas.microsoft.com/office/drawing/2014/main" id="{CAA7F73F-67D8-25B9-6A5D-F4E03984E85E}"/>
              </a:ext>
            </a:extLst>
          </p:cNvPr>
          <p:cNvSpPr/>
          <p:nvPr/>
        </p:nvSpPr>
        <p:spPr>
          <a:xfrm>
            <a:off x="371482" y="1695450"/>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E537D84-B565-7601-E4C8-B040DBDB436F}"/>
              </a:ext>
            </a:extLst>
          </p:cNvPr>
          <p:cNvSpPr txBox="1"/>
          <p:nvPr/>
        </p:nvSpPr>
        <p:spPr>
          <a:xfrm>
            <a:off x="534525" y="2372267"/>
            <a:ext cx="3051278" cy="2062103"/>
          </a:xfrm>
          <a:prstGeom prst="rect">
            <a:avLst/>
          </a:prstGeom>
          <a:noFill/>
        </p:spPr>
        <p:txBody>
          <a:bodyPr wrap="square" rtlCol="0">
            <a:spAutoFit/>
          </a:bodyPr>
          <a:lstStyle/>
          <a:p>
            <a:pPr algn="ctr"/>
            <a:r>
              <a:rPr lang="en-US" sz="2800" b="1"/>
              <a:t>Arts Bridge Cultural Divides</a:t>
            </a:r>
          </a:p>
          <a:p>
            <a:pPr algn="ctr"/>
            <a:r>
              <a:rPr lang="en-US" i="1"/>
              <a:t>making our region more inclusive, diverse, equitable and respectful of all.</a:t>
            </a:r>
          </a:p>
        </p:txBody>
      </p:sp>
      <p:sp>
        <p:nvSpPr>
          <p:cNvPr id="2" name="HEADLINE">
            <a:extLst>
              <a:ext uri="{FF2B5EF4-FFF2-40B4-BE49-F238E27FC236}">
                <a16:creationId xmlns:a16="http://schemas.microsoft.com/office/drawing/2014/main" id="{B7C3FE63-1A0C-AFAB-AD31-2758832679D2}"/>
              </a:ext>
            </a:extLst>
          </p:cNvPr>
          <p:cNvSpPr txBox="1"/>
          <p:nvPr/>
        </p:nvSpPr>
        <p:spPr>
          <a:xfrm>
            <a:off x="7101841" y="2263984"/>
            <a:ext cx="4964304" cy="32192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b="0" spc="150" baseline="0" dirty="0">
                <a:solidFill>
                  <a:schemeClr val="tx1"/>
                </a:solidFill>
              </a:rPr>
              <a:t>Students who participate in the arts are </a:t>
            </a:r>
            <a:r>
              <a:rPr lang="en-US" sz="2000" spc="150" baseline="0" dirty="0">
                <a:solidFill>
                  <a:schemeClr val="tx1"/>
                </a:solidFill>
              </a:rPr>
              <a:t>40% more likely to have friends of diverse races &amp; ethnicities.</a:t>
            </a:r>
          </a:p>
          <a:p>
            <a:pPr lvl="0">
              <a:lnSpc>
                <a:spcPct val="100000"/>
              </a:lnSpc>
              <a:defRPr/>
            </a:pPr>
            <a:endParaRPr lang="en-US" sz="2000" b="0" spc="150" baseline="0" dirty="0">
              <a:solidFill>
                <a:schemeClr val="tx1"/>
              </a:solidFill>
            </a:endParaRPr>
          </a:p>
          <a:p>
            <a:pPr lvl="0">
              <a:lnSpc>
                <a:spcPct val="100000"/>
              </a:lnSpc>
              <a:defRPr/>
            </a:pPr>
            <a:r>
              <a:rPr lang="en-US" sz="2000" b="0" spc="150" baseline="0" dirty="0">
                <a:solidFill>
                  <a:schemeClr val="tx1"/>
                </a:solidFill>
              </a:rPr>
              <a:t>Arts field trips can create significant </a:t>
            </a:r>
            <a:r>
              <a:rPr lang="en-US" sz="2000" spc="150" baseline="0" dirty="0">
                <a:solidFill>
                  <a:schemeClr val="tx1"/>
                </a:solidFill>
              </a:rPr>
              <a:t>increases in empathy and tolerance.</a:t>
            </a:r>
            <a:endParaRPr lang="en-US" sz="2000" b="0" spc="150" baseline="0" dirty="0">
              <a:solidFill>
                <a:schemeClr val="tx1"/>
              </a:solidFill>
            </a:endParaRPr>
          </a:p>
        </p:txBody>
      </p:sp>
      <p:pic>
        <p:nvPicPr>
          <p:cNvPr id="4" name="Picture 3">
            <a:extLst>
              <a:ext uri="{FF2B5EF4-FFF2-40B4-BE49-F238E27FC236}">
                <a16:creationId xmlns:a16="http://schemas.microsoft.com/office/drawing/2014/main" id="{0DD71D73-BE19-A77A-83BA-115A389C79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39359" y="2263986"/>
            <a:ext cx="373969" cy="373969"/>
          </a:xfrm>
          <a:prstGeom prst="rect">
            <a:avLst/>
          </a:prstGeom>
        </p:spPr>
      </p:pic>
      <p:pic>
        <p:nvPicPr>
          <p:cNvPr id="5" name="Picture 4">
            <a:extLst>
              <a:ext uri="{FF2B5EF4-FFF2-40B4-BE49-F238E27FC236}">
                <a16:creationId xmlns:a16="http://schemas.microsoft.com/office/drawing/2014/main" id="{93CD18C7-2C53-F9C9-733C-DFFA6A72D2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39359" y="3753773"/>
            <a:ext cx="373969" cy="373969"/>
          </a:xfrm>
          <a:prstGeom prst="rect">
            <a:avLst/>
          </a:prstGeom>
        </p:spPr>
      </p:pic>
      <p:pic>
        <p:nvPicPr>
          <p:cNvPr id="6" name="Picture 5" descr="A red and black striped letter&#10;&#10;Description automatically generated">
            <a:extLst>
              <a:ext uri="{FF2B5EF4-FFF2-40B4-BE49-F238E27FC236}">
                <a16:creationId xmlns:a16="http://schemas.microsoft.com/office/drawing/2014/main" id="{6D2D5D5D-55C4-E36B-94FB-DD2233E58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073" y="5043340"/>
            <a:ext cx="570255" cy="258245"/>
          </a:xfrm>
          <a:prstGeom prst="rect">
            <a:avLst/>
          </a:prstGeom>
        </p:spPr>
      </p:pic>
      <p:sp>
        <p:nvSpPr>
          <p:cNvPr id="9" name="HEADLINE">
            <a:extLst>
              <a:ext uri="{FF2B5EF4-FFF2-40B4-BE49-F238E27FC236}">
                <a16:creationId xmlns:a16="http://schemas.microsoft.com/office/drawing/2014/main" id="{C0806157-8E7E-064F-47FE-7F28CF53429F}"/>
              </a:ext>
            </a:extLst>
          </p:cNvPr>
          <p:cNvSpPr txBox="1"/>
          <p:nvPr/>
        </p:nvSpPr>
        <p:spPr>
          <a:xfrm>
            <a:off x="7069083" y="4999449"/>
            <a:ext cx="5108273" cy="2152300"/>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spc="150" baseline="0" dirty="0">
                <a:solidFill>
                  <a:schemeClr val="tx2"/>
                </a:solidFill>
              </a:rPr>
              <a:t>ArtsWave</a:t>
            </a:r>
            <a:r>
              <a:rPr lang="en-US" sz="2000" b="0" spc="150" baseline="0" dirty="0">
                <a:solidFill>
                  <a:schemeClr val="tx1"/>
                </a:solidFill>
              </a:rPr>
              <a:t> is building culturally curious audiences through </a:t>
            </a:r>
            <a:r>
              <a:rPr lang="en-US" sz="2000" i="1" spc="150" baseline="0" dirty="0">
                <a:solidFill>
                  <a:schemeClr val="tx1"/>
                </a:solidFill>
              </a:rPr>
              <a:t>Flow Pass</a:t>
            </a:r>
            <a:r>
              <a:rPr lang="en-US" sz="2000" b="0" i="1" spc="150" baseline="0" dirty="0">
                <a:solidFill>
                  <a:schemeClr val="tx1"/>
                </a:solidFill>
              </a:rPr>
              <a:t> – a 5-event subscription series celebrating Black artistry</a:t>
            </a:r>
            <a:r>
              <a:rPr lang="en-US" sz="2000" i="1" spc="150" baseline="0" dirty="0">
                <a:solidFill>
                  <a:schemeClr val="tx1"/>
                </a:solidFill>
              </a:rPr>
              <a:t>.</a:t>
            </a:r>
            <a:endParaRPr lang="en-US" sz="2000" b="0" i="1" spc="150" baseline="0" dirty="0">
              <a:solidFill>
                <a:schemeClr val="tx1"/>
              </a:solidFill>
            </a:endParaRPr>
          </a:p>
        </p:txBody>
      </p:sp>
      <p:sp>
        <p:nvSpPr>
          <p:cNvPr id="8" name="TextBox 7">
            <a:extLst>
              <a:ext uri="{FF2B5EF4-FFF2-40B4-BE49-F238E27FC236}">
                <a16:creationId xmlns:a16="http://schemas.microsoft.com/office/drawing/2014/main" id="{8E10A11E-0661-7BC2-449A-1B49C022877A}"/>
              </a:ext>
            </a:extLst>
          </p:cNvPr>
          <p:cNvSpPr txBox="1"/>
          <p:nvPr/>
        </p:nvSpPr>
        <p:spPr>
          <a:xfrm>
            <a:off x="6956048" y="593793"/>
            <a:ext cx="4964305" cy="1200329"/>
          </a:xfrm>
          <a:prstGeom prst="rect">
            <a:avLst/>
          </a:prstGeom>
          <a:noFill/>
        </p:spPr>
        <p:txBody>
          <a:bodyPr wrap="square" rtlCol="0">
            <a:spAutoFit/>
          </a:bodyPr>
          <a:lstStyle/>
          <a:p>
            <a:r>
              <a:rPr lang="en-US" sz="3600" b="1">
                <a:solidFill>
                  <a:schemeClr val="accent3"/>
                </a:solidFill>
              </a:rPr>
              <a:t>ARTS</a:t>
            </a:r>
            <a:r>
              <a:rPr lang="en-US" sz="3600" b="1"/>
              <a:t> BRIDGE CULTURAL DIVIDES</a:t>
            </a:r>
          </a:p>
        </p:txBody>
      </p:sp>
      <p:pic>
        <p:nvPicPr>
          <p:cNvPr id="12" name="Picture 11">
            <a:extLst>
              <a:ext uri="{FF2B5EF4-FFF2-40B4-BE49-F238E27FC236}">
                <a16:creationId xmlns:a16="http://schemas.microsoft.com/office/drawing/2014/main" id="{25036E6E-64DB-5422-A60D-41FDB99A91C8}"/>
              </a:ext>
            </a:extLst>
          </p:cNvPr>
          <p:cNvPicPr>
            <a:picLocks noChangeAspect="1"/>
          </p:cNvPicPr>
          <p:nvPr/>
        </p:nvPicPr>
        <p:blipFill rotWithShape="1">
          <a:blip r:embed="rId7">
            <a:extLst>
              <a:ext uri="{28A0092B-C50C-407E-A947-70E740481C1C}">
                <a14:useLocalDpi xmlns:a14="http://schemas.microsoft.com/office/drawing/2010/main" val="0"/>
              </a:ext>
            </a:extLst>
          </a:blip>
          <a:srcRect l="19979" t="8942" r="19254" b="-128"/>
          <a:stretch/>
        </p:blipFill>
        <p:spPr>
          <a:xfrm>
            <a:off x="332640" y="1680630"/>
            <a:ext cx="3496740" cy="3496740"/>
          </a:xfrm>
          <a:prstGeom prst="ellipse">
            <a:avLst/>
          </a:prstGeom>
        </p:spPr>
      </p:pic>
    </p:spTree>
    <p:extLst>
      <p:ext uri="{BB962C8B-B14F-4D97-AF65-F5344CB8AC3E}">
        <p14:creationId xmlns:p14="http://schemas.microsoft.com/office/powerpoint/2010/main" val="2654900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10" name="Picture 9" descr="A black and white map&#10;&#10;Description automatically generated">
            <a:extLst>
              <a:ext uri="{FF2B5EF4-FFF2-40B4-BE49-F238E27FC236}">
                <a16:creationId xmlns:a16="http://schemas.microsoft.com/office/drawing/2014/main" id="{F8CF14F3-5501-AC2F-5788-C9F8F6E27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45" name="Chart 44">
            <a:extLst>
              <a:ext uri="{FF2B5EF4-FFF2-40B4-BE49-F238E27FC236}">
                <a16:creationId xmlns:a16="http://schemas.microsoft.com/office/drawing/2014/main" id="{C1C072D1-C333-1E62-4713-AE6114978500}"/>
              </a:ext>
            </a:extLst>
          </p:cNvPr>
          <p:cNvGraphicFramePr/>
          <p:nvPr>
            <p:extLst>
              <p:ext uri="{D42A27DB-BD31-4B8C-83A1-F6EECF244321}">
                <p14:modId xmlns:p14="http://schemas.microsoft.com/office/powerpoint/2010/main" val="2503222765"/>
              </p:ext>
            </p:extLst>
          </p:nvPr>
        </p:nvGraphicFramePr>
        <p:xfrm>
          <a:off x="-4032938" y="-1332813"/>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46" name="Oval 45">
            <a:extLst>
              <a:ext uri="{FF2B5EF4-FFF2-40B4-BE49-F238E27FC236}">
                <a16:creationId xmlns:a16="http://schemas.microsoft.com/office/drawing/2014/main" id="{CAA7F73F-67D8-25B9-6A5D-F4E03984E85E}"/>
              </a:ext>
            </a:extLst>
          </p:cNvPr>
          <p:cNvSpPr/>
          <p:nvPr/>
        </p:nvSpPr>
        <p:spPr>
          <a:xfrm>
            <a:off x="386722" y="1695450"/>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E537D84-B565-7601-E4C8-B040DBDB436F}"/>
              </a:ext>
            </a:extLst>
          </p:cNvPr>
          <p:cNvSpPr txBox="1"/>
          <p:nvPr/>
        </p:nvSpPr>
        <p:spPr>
          <a:xfrm>
            <a:off x="549765" y="2293244"/>
            <a:ext cx="3051278" cy="2215991"/>
          </a:xfrm>
          <a:prstGeom prst="rect">
            <a:avLst/>
          </a:prstGeom>
          <a:noFill/>
        </p:spPr>
        <p:txBody>
          <a:bodyPr wrap="square" rtlCol="0">
            <a:spAutoFit/>
          </a:bodyPr>
          <a:lstStyle/>
          <a:p>
            <a:pPr algn="ctr"/>
            <a:r>
              <a:rPr lang="en-US" sz="2800" b="1"/>
              <a:t>Arts Put Cincinnati on the Map</a:t>
            </a:r>
          </a:p>
          <a:p>
            <a:pPr algn="ctr"/>
            <a:r>
              <a:rPr lang="en-US" i="1"/>
              <a:t>attracting employees, new businesses and tourists.</a:t>
            </a:r>
          </a:p>
        </p:txBody>
      </p:sp>
      <p:sp>
        <p:nvSpPr>
          <p:cNvPr id="2" name="HEADLINE">
            <a:extLst>
              <a:ext uri="{FF2B5EF4-FFF2-40B4-BE49-F238E27FC236}">
                <a16:creationId xmlns:a16="http://schemas.microsoft.com/office/drawing/2014/main" id="{1DB44B07-4BE5-D6CA-AAC7-F973CEBD40EC}"/>
              </a:ext>
            </a:extLst>
          </p:cNvPr>
          <p:cNvSpPr txBox="1"/>
          <p:nvPr/>
        </p:nvSpPr>
        <p:spPr>
          <a:xfrm>
            <a:off x="7047919" y="2313564"/>
            <a:ext cx="4926618" cy="1444599"/>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b="0" spc="150" baseline="0">
                <a:solidFill>
                  <a:schemeClr val="tx1"/>
                </a:solidFill>
              </a:rPr>
              <a:t>Cincinnati’s </a:t>
            </a:r>
            <a:r>
              <a:rPr lang="en-US" sz="2000" spc="150" baseline="0">
                <a:solidFill>
                  <a:schemeClr val="tx1"/>
                </a:solidFill>
              </a:rPr>
              <a:t>creative industries lead </a:t>
            </a:r>
            <a:r>
              <a:rPr lang="en-US" sz="2000" b="0" spc="150" baseline="0">
                <a:solidFill>
                  <a:schemeClr val="tx1"/>
                </a:solidFill>
              </a:rPr>
              <a:t>Ohio in economic contribution.</a:t>
            </a:r>
          </a:p>
          <a:p>
            <a:pPr lvl="0">
              <a:lnSpc>
                <a:spcPct val="100000"/>
              </a:lnSpc>
              <a:defRPr/>
            </a:pPr>
            <a:endParaRPr lang="en-US" sz="1400" b="0" spc="150" baseline="0">
              <a:solidFill>
                <a:schemeClr val="tx1"/>
              </a:solidFill>
            </a:endParaRPr>
          </a:p>
          <a:p>
            <a:pPr lvl="0">
              <a:lnSpc>
                <a:spcPct val="100000"/>
              </a:lnSpc>
              <a:defRPr/>
            </a:pPr>
            <a:r>
              <a:rPr lang="en-US" sz="2000" b="0" spc="150" baseline="0">
                <a:solidFill>
                  <a:schemeClr val="tx1"/>
                </a:solidFill>
              </a:rPr>
              <a:t>Cincinnati ranks No. 2 in the nation for Street Art.</a:t>
            </a:r>
          </a:p>
          <a:p>
            <a:pPr lvl="0">
              <a:lnSpc>
                <a:spcPct val="100000"/>
              </a:lnSpc>
              <a:defRPr/>
            </a:pPr>
            <a:endParaRPr lang="en-US" sz="2000" b="0" spc="150" baseline="0">
              <a:solidFill>
                <a:schemeClr val="tx1"/>
              </a:solidFill>
            </a:endParaRPr>
          </a:p>
        </p:txBody>
      </p:sp>
      <p:pic>
        <p:nvPicPr>
          <p:cNvPr id="4" name="Picture 3">
            <a:extLst>
              <a:ext uri="{FF2B5EF4-FFF2-40B4-BE49-F238E27FC236}">
                <a16:creationId xmlns:a16="http://schemas.microsoft.com/office/drawing/2014/main" id="{38FB1266-66C7-6232-E293-A087A9DF5E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88833" y="2293244"/>
            <a:ext cx="373969" cy="373969"/>
          </a:xfrm>
          <a:prstGeom prst="rect">
            <a:avLst/>
          </a:prstGeom>
        </p:spPr>
      </p:pic>
      <p:pic>
        <p:nvPicPr>
          <p:cNvPr id="5" name="Picture 4">
            <a:extLst>
              <a:ext uri="{FF2B5EF4-FFF2-40B4-BE49-F238E27FC236}">
                <a16:creationId xmlns:a16="http://schemas.microsoft.com/office/drawing/2014/main" id="{748AF0C1-605A-9368-1A11-AD28315E74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8122" y="3415890"/>
            <a:ext cx="373969" cy="373969"/>
          </a:xfrm>
          <a:prstGeom prst="rect">
            <a:avLst/>
          </a:prstGeom>
        </p:spPr>
      </p:pic>
      <p:pic>
        <p:nvPicPr>
          <p:cNvPr id="7" name="Picture 6" descr="A red and black striped letter&#10;&#10;Description automatically generated">
            <a:extLst>
              <a:ext uri="{FF2B5EF4-FFF2-40B4-BE49-F238E27FC236}">
                <a16:creationId xmlns:a16="http://schemas.microsoft.com/office/drawing/2014/main" id="{6F88BB4F-7570-D4CE-D293-4A4E7E85D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836" y="4376211"/>
            <a:ext cx="570255" cy="258245"/>
          </a:xfrm>
          <a:prstGeom prst="rect">
            <a:avLst/>
          </a:prstGeom>
        </p:spPr>
      </p:pic>
      <p:sp>
        <p:nvSpPr>
          <p:cNvPr id="8" name="HEADLINE">
            <a:extLst>
              <a:ext uri="{FF2B5EF4-FFF2-40B4-BE49-F238E27FC236}">
                <a16:creationId xmlns:a16="http://schemas.microsoft.com/office/drawing/2014/main" id="{4F73465B-5120-A921-B422-24FDA7EA401D}"/>
              </a:ext>
            </a:extLst>
          </p:cNvPr>
          <p:cNvSpPr txBox="1"/>
          <p:nvPr/>
        </p:nvSpPr>
        <p:spPr>
          <a:xfrm>
            <a:off x="7057208" y="4329568"/>
            <a:ext cx="4433752" cy="222544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spc="150" baseline="0">
                <a:solidFill>
                  <a:schemeClr val="tx1"/>
                </a:solidFill>
                <a:latin typeface="+mj-lt"/>
              </a:rPr>
              <a:t>BLINK</a:t>
            </a:r>
            <a:r>
              <a:rPr lang="en-US" sz="2000" spc="150" baseline="30000">
                <a:solidFill>
                  <a:schemeClr val="tx1"/>
                </a:solidFill>
                <a:latin typeface="+mj-lt"/>
                <a:cs typeface="Heebo" pitchFamily="2" charset="-79"/>
              </a:rPr>
              <a:t>®</a:t>
            </a:r>
            <a:r>
              <a:rPr lang="en-US" sz="2000" spc="150" baseline="0">
                <a:solidFill>
                  <a:schemeClr val="tx1"/>
                </a:solidFill>
                <a:latin typeface="+mj-lt"/>
                <a:cs typeface="Heebo" pitchFamily="2" charset="-79"/>
              </a:rPr>
              <a:t>, illuminated by </a:t>
            </a:r>
            <a:r>
              <a:rPr lang="en-US" sz="2000" spc="150" baseline="0">
                <a:solidFill>
                  <a:schemeClr val="tx2"/>
                </a:solidFill>
                <a:latin typeface="+mj-lt"/>
                <a:cs typeface="Heebo" pitchFamily="2" charset="-79"/>
              </a:rPr>
              <a:t>ArtsWave</a:t>
            </a:r>
            <a:r>
              <a:rPr lang="en-US" sz="2000" spc="150" baseline="0">
                <a:solidFill>
                  <a:schemeClr val="tx1"/>
                </a:solidFill>
                <a:latin typeface="+mj-lt"/>
                <a:cs typeface="Heebo" pitchFamily="2" charset="-79"/>
              </a:rPr>
              <a:t>, welcomed 2+ Million people </a:t>
            </a:r>
            <a:r>
              <a:rPr lang="en-US" sz="2000" b="0" spc="150" baseline="0">
                <a:solidFill>
                  <a:schemeClr val="tx1"/>
                </a:solidFill>
                <a:latin typeface="+mj-lt"/>
                <a:cs typeface="Heebo" pitchFamily="2" charset="-79"/>
              </a:rPr>
              <a:t>in 2022, making it Cincy’s largest event ever and the largest immersive art experience in the nation.</a:t>
            </a:r>
            <a:endParaRPr lang="en-US" sz="2000" b="0" spc="150" baseline="0">
              <a:solidFill>
                <a:schemeClr val="tx1"/>
              </a:solidFill>
              <a:latin typeface="+mj-lt"/>
            </a:endParaRPr>
          </a:p>
        </p:txBody>
      </p:sp>
      <p:sp>
        <p:nvSpPr>
          <p:cNvPr id="11" name="TextBox 10">
            <a:extLst>
              <a:ext uri="{FF2B5EF4-FFF2-40B4-BE49-F238E27FC236}">
                <a16:creationId xmlns:a16="http://schemas.microsoft.com/office/drawing/2014/main" id="{C72CF366-93AA-0AA6-81D1-73D41AA0B0D7}"/>
              </a:ext>
            </a:extLst>
          </p:cNvPr>
          <p:cNvSpPr txBox="1"/>
          <p:nvPr/>
        </p:nvSpPr>
        <p:spPr>
          <a:xfrm>
            <a:off x="6956049" y="593793"/>
            <a:ext cx="4988008" cy="1200329"/>
          </a:xfrm>
          <a:prstGeom prst="rect">
            <a:avLst/>
          </a:prstGeom>
          <a:noFill/>
        </p:spPr>
        <p:txBody>
          <a:bodyPr wrap="square" rtlCol="0">
            <a:spAutoFit/>
          </a:bodyPr>
          <a:lstStyle/>
          <a:p>
            <a:r>
              <a:rPr lang="en-US" sz="3600" b="1">
                <a:solidFill>
                  <a:schemeClr val="accent1"/>
                </a:solidFill>
              </a:rPr>
              <a:t>ARTS</a:t>
            </a:r>
            <a:r>
              <a:rPr lang="en-US" sz="3600" b="1"/>
              <a:t> PUT CINCINNATI ON THE MAP</a:t>
            </a:r>
          </a:p>
        </p:txBody>
      </p:sp>
      <p:pic>
        <p:nvPicPr>
          <p:cNvPr id="13" name="Picture 12">
            <a:extLst>
              <a:ext uri="{FF2B5EF4-FFF2-40B4-BE49-F238E27FC236}">
                <a16:creationId xmlns:a16="http://schemas.microsoft.com/office/drawing/2014/main" id="{965B7BDF-DD07-3FF6-4FFD-8A7404BEC10D}"/>
              </a:ext>
            </a:extLst>
          </p:cNvPr>
          <p:cNvPicPr>
            <a:picLocks noChangeAspect="1"/>
          </p:cNvPicPr>
          <p:nvPr/>
        </p:nvPicPr>
        <p:blipFill rotWithShape="1">
          <a:blip r:embed="rId7">
            <a:extLst>
              <a:ext uri="{28A0092B-C50C-407E-A947-70E740481C1C}">
                <a14:useLocalDpi xmlns:a14="http://schemas.microsoft.com/office/drawing/2010/main" val="0"/>
              </a:ext>
            </a:extLst>
          </a:blip>
          <a:srcRect l="21349" t="7129" r="18381" b="2514"/>
          <a:stretch/>
        </p:blipFill>
        <p:spPr>
          <a:xfrm>
            <a:off x="332640" y="1680630"/>
            <a:ext cx="3496740" cy="3496740"/>
          </a:xfrm>
          <a:prstGeom prst="ellipse">
            <a:avLst/>
          </a:prstGeom>
        </p:spPr>
      </p:pic>
    </p:spTree>
    <p:extLst>
      <p:ext uri="{BB962C8B-B14F-4D97-AF65-F5344CB8AC3E}">
        <p14:creationId xmlns:p14="http://schemas.microsoft.com/office/powerpoint/2010/main" val="288522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6" name="Picture 5" descr="A black and white map&#10;&#10;Description automatically generated">
            <a:extLst>
              <a:ext uri="{FF2B5EF4-FFF2-40B4-BE49-F238E27FC236}">
                <a16:creationId xmlns:a16="http://schemas.microsoft.com/office/drawing/2014/main" id="{E9BE62BD-042C-EF86-FAC7-C3BBE6CB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45" name="Chart 44">
            <a:extLst>
              <a:ext uri="{FF2B5EF4-FFF2-40B4-BE49-F238E27FC236}">
                <a16:creationId xmlns:a16="http://schemas.microsoft.com/office/drawing/2014/main" id="{C1C072D1-C333-1E62-4713-AE6114978500}"/>
              </a:ext>
            </a:extLst>
          </p:cNvPr>
          <p:cNvGraphicFramePr/>
          <p:nvPr>
            <p:extLst>
              <p:ext uri="{D42A27DB-BD31-4B8C-83A1-F6EECF244321}">
                <p14:modId xmlns:p14="http://schemas.microsoft.com/office/powerpoint/2010/main" val="2131552794"/>
              </p:ext>
            </p:extLst>
          </p:nvPr>
        </p:nvGraphicFramePr>
        <p:xfrm>
          <a:off x="-4048439" y="-1338492"/>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2" name="HEADLINE">
            <a:extLst>
              <a:ext uri="{FF2B5EF4-FFF2-40B4-BE49-F238E27FC236}">
                <a16:creationId xmlns:a16="http://schemas.microsoft.com/office/drawing/2014/main" id="{EFFE6A62-4D5B-CC94-D712-C308C81898FB}"/>
              </a:ext>
            </a:extLst>
          </p:cNvPr>
          <p:cNvSpPr txBox="1"/>
          <p:nvPr/>
        </p:nvSpPr>
        <p:spPr>
          <a:xfrm>
            <a:off x="7041707" y="2274616"/>
            <a:ext cx="4733091" cy="2751066"/>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spcAft>
                <a:spcPts val="1800"/>
              </a:spcAft>
              <a:defRPr/>
            </a:pPr>
            <a:r>
              <a:rPr lang="en-US" sz="2000" b="0" spc="150" baseline="0">
                <a:solidFill>
                  <a:schemeClr val="tx1"/>
                </a:solidFill>
              </a:rPr>
              <a:t>Low-income students who are highly engaged in the arts are </a:t>
            </a:r>
            <a:r>
              <a:rPr lang="en-US" sz="2000" spc="150" baseline="0">
                <a:solidFill>
                  <a:schemeClr val="tx1"/>
                </a:solidFill>
              </a:rPr>
              <a:t> 5X less likely to drop out and 2X more likely to graduate college.</a:t>
            </a:r>
          </a:p>
          <a:p>
            <a:pPr lvl="0">
              <a:lnSpc>
                <a:spcPct val="100000"/>
              </a:lnSpc>
              <a:spcAft>
                <a:spcPts val="1800"/>
              </a:spcAft>
              <a:defRPr/>
            </a:pPr>
            <a:r>
              <a:rPr lang="en-US" sz="2000" b="0" spc="150" baseline="0">
                <a:solidFill>
                  <a:schemeClr val="tx1"/>
                </a:solidFill>
              </a:rPr>
              <a:t>Students with 4 years of art &amp; music score 100 points better on SAT tests than students without arts ed.</a:t>
            </a:r>
            <a:endParaRPr lang="en-US" sz="2000" spc="150" baseline="0">
              <a:solidFill>
                <a:schemeClr val="tx1"/>
              </a:solidFill>
            </a:endParaRPr>
          </a:p>
        </p:txBody>
      </p:sp>
      <p:sp>
        <p:nvSpPr>
          <p:cNvPr id="46" name="Oval 45">
            <a:extLst>
              <a:ext uri="{FF2B5EF4-FFF2-40B4-BE49-F238E27FC236}">
                <a16:creationId xmlns:a16="http://schemas.microsoft.com/office/drawing/2014/main" id="{CAA7F73F-67D8-25B9-6A5D-F4E03984E85E}"/>
              </a:ext>
            </a:extLst>
          </p:cNvPr>
          <p:cNvSpPr/>
          <p:nvPr/>
        </p:nvSpPr>
        <p:spPr>
          <a:xfrm>
            <a:off x="386722" y="1695450"/>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E537D84-B565-7601-E4C8-B040DBDB436F}"/>
              </a:ext>
            </a:extLst>
          </p:cNvPr>
          <p:cNvSpPr txBox="1"/>
          <p:nvPr/>
        </p:nvSpPr>
        <p:spPr>
          <a:xfrm>
            <a:off x="549765" y="2157776"/>
            <a:ext cx="3051278" cy="2492990"/>
          </a:xfrm>
          <a:prstGeom prst="rect">
            <a:avLst/>
          </a:prstGeom>
          <a:noFill/>
        </p:spPr>
        <p:txBody>
          <a:bodyPr wrap="square" rtlCol="0">
            <a:spAutoFit/>
          </a:bodyPr>
          <a:lstStyle/>
          <a:p>
            <a:pPr algn="ctr"/>
            <a:r>
              <a:rPr lang="en-US" sz="2800" b="1"/>
              <a:t>Arts Fuel Creativity and Learning</a:t>
            </a:r>
          </a:p>
          <a:p>
            <a:pPr algn="ctr"/>
            <a:r>
              <a:rPr lang="en-US" i="1"/>
              <a:t>preparing kids to be productive citizens and future employees, and live creative lives.</a:t>
            </a:r>
          </a:p>
        </p:txBody>
      </p:sp>
      <p:pic>
        <p:nvPicPr>
          <p:cNvPr id="4" name="Picture 3" descr="A grey circle with black lines&#10;&#10;Description automatically generated">
            <a:extLst>
              <a:ext uri="{FF2B5EF4-FFF2-40B4-BE49-F238E27FC236}">
                <a16:creationId xmlns:a16="http://schemas.microsoft.com/office/drawing/2014/main" id="{2420DCAF-E99D-0A53-AD7D-C8A4C4068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802" y="2245393"/>
            <a:ext cx="373969" cy="373969"/>
          </a:xfrm>
          <a:prstGeom prst="rect">
            <a:avLst/>
          </a:prstGeom>
        </p:spPr>
      </p:pic>
      <p:pic>
        <p:nvPicPr>
          <p:cNvPr id="5" name="Picture 4" descr="A grey circle with black lines&#10;&#10;Description automatically generated">
            <a:extLst>
              <a:ext uri="{FF2B5EF4-FFF2-40B4-BE49-F238E27FC236}">
                <a16:creationId xmlns:a16="http://schemas.microsoft.com/office/drawing/2014/main" id="{D9736E5E-28E6-3201-7DB6-39A659602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802" y="3688646"/>
            <a:ext cx="373969" cy="373969"/>
          </a:xfrm>
          <a:prstGeom prst="rect">
            <a:avLst/>
          </a:prstGeom>
        </p:spPr>
      </p:pic>
      <p:pic>
        <p:nvPicPr>
          <p:cNvPr id="8" name="Picture 7" descr="A red and black striped letter&#10;&#10;Description automatically generated">
            <a:extLst>
              <a:ext uri="{FF2B5EF4-FFF2-40B4-BE49-F238E27FC236}">
                <a16:creationId xmlns:a16="http://schemas.microsoft.com/office/drawing/2014/main" id="{AD22084B-E809-B047-5554-098FD5244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516" y="5209393"/>
            <a:ext cx="570255" cy="258245"/>
          </a:xfrm>
          <a:prstGeom prst="rect">
            <a:avLst/>
          </a:prstGeom>
        </p:spPr>
      </p:pic>
      <p:sp>
        <p:nvSpPr>
          <p:cNvPr id="9" name="HEADLINE">
            <a:extLst>
              <a:ext uri="{FF2B5EF4-FFF2-40B4-BE49-F238E27FC236}">
                <a16:creationId xmlns:a16="http://schemas.microsoft.com/office/drawing/2014/main" id="{77CE0ACD-1018-F085-5457-AA1015DAD6F5}"/>
              </a:ext>
            </a:extLst>
          </p:cNvPr>
          <p:cNvSpPr txBox="1"/>
          <p:nvPr/>
        </p:nvSpPr>
        <p:spPr>
          <a:xfrm>
            <a:off x="7045359" y="5173299"/>
            <a:ext cx="4601959" cy="144124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spcAft>
                <a:spcPts val="1800"/>
              </a:spcAft>
              <a:defRPr/>
            </a:pPr>
            <a:r>
              <a:rPr lang="en-US" sz="2000" spc="150" baseline="0" err="1">
                <a:solidFill>
                  <a:schemeClr val="tx2"/>
                </a:solidFill>
              </a:rPr>
              <a:t>ArtsWave’s</a:t>
            </a:r>
            <a:r>
              <a:rPr lang="en-US" sz="2000" b="0" spc="150" baseline="0">
                <a:solidFill>
                  <a:schemeClr val="tx1"/>
                </a:solidFill>
              </a:rPr>
              <a:t> </a:t>
            </a:r>
            <a:r>
              <a:rPr lang="en-US" sz="2000" spc="150" baseline="0">
                <a:solidFill>
                  <a:schemeClr val="tx1"/>
                </a:solidFill>
              </a:rPr>
              <a:t>“More Arts, More Kids” Initiative </a:t>
            </a:r>
            <a:r>
              <a:rPr lang="en-US" sz="2000" b="0" spc="150" baseline="0">
                <a:solidFill>
                  <a:schemeClr val="tx1"/>
                </a:solidFill>
              </a:rPr>
              <a:t>will make </a:t>
            </a:r>
            <a:r>
              <a:rPr lang="en-US" sz="2000" spc="150" baseline="0">
                <a:solidFill>
                  <a:schemeClr val="tx1"/>
                </a:solidFill>
              </a:rPr>
              <a:t>50,000 arts field trips possible, reaching all CPS 1</a:t>
            </a:r>
            <a:r>
              <a:rPr lang="en-US" sz="2000" spc="150" baseline="30000">
                <a:solidFill>
                  <a:schemeClr val="tx1"/>
                </a:solidFill>
              </a:rPr>
              <a:t>st</a:t>
            </a:r>
            <a:r>
              <a:rPr lang="en-US" sz="2000" spc="150" baseline="0">
                <a:solidFill>
                  <a:schemeClr val="tx1"/>
                </a:solidFill>
              </a:rPr>
              <a:t>-6</a:t>
            </a:r>
            <a:r>
              <a:rPr lang="en-US" sz="2000" spc="150" baseline="30000">
                <a:solidFill>
                  <a:schemeClr val="tx1"/>
                </a:solidFill>
              </a:rPr>
              <a:t>th</a:t>
            </a:r>
            <a:r>
              <a:rPr lang="en-US" sz="2000" spc="150" baseline="0">
                <a:solidFill>
                  <a:schemeClr val="tx1"/>
                </a:solidFill>
              </a:rPr>
              <a:t> grade students.</a:t>
            </a:r>
          </a:p>
        </p:txBody>
      </p:sp>
      <p:sp>
        <p:nvSpPr>
          <p:cNvPr id="7" name="TextBox 6">
            <a:extLst>
              <a:ext uri="{FF2B5EF4-FFF2-40B4-BE49-F238E27FC236}">
                <a16:creationId xmlns:a16="http://schemas.microsoft.com/office/drawing/2014/main" id="{760BBB98-721A-184F-FDDB-0B01FB77B8FB}"/>
              </a:ext>
            </a:extLst>
          </p:cNvPr>
          <p:cNvSpPr txBox="1"/>
          <p:nvPr/>
        </p:nvSpPr>
        <p:spPr>
          <a:xfrm>
            <a:off x="6956048" y="593793"/>
            <a:ext cx="5635437" cy="1200329"/>
          </a:xfrm>
          <a:prstGeom prst="rect">
            <a:avLst/>
          </a:prstGeom>
          <a:noFill/>
        </p:spPr>
        <p:txBody>
          <a:bodyPr wrap="square" rtlCol="0">
            <a:spAutoFit/>
          </a:bodyPr>
          <a:lstStyle/>
          <a:p>
            <a:r>
              <a:rPr lang="en-US" sz="3600" b="1">
                <a:solidFill>
                  <a:schemeClr val="tx2"/>
                </a:solidFill>
              </a:rPr>
              <a:t>ARTS</a:t>
            </a:r>
            <a:r>
              <a:rPr lang="en-US" sz="3600" b="1"/>
              <a:t> FUEL CREATIVITY AND LEARNING</a:t>
            </a:r>
          </a:p>
        </p:txBody>
      </p:sp>
      <p:pic>
        <p:nvPicPr>
          <p:cNvPr id="10" name="Picture 9">
            <a:extLst>
              <a:ext uri="{FF2B5EF4-FFF2-40B4-BE49-F238E27FC236}">
                <a16:creationId xmlns:a16="http://schemas.microsoft.com/office/drawing/2014/main" id="{2D2B8A84-1F80-C1F3-81E7-AD685419BD21}"/>
              </a:ext>
            </a:extLst>
          </p:cNvPr>
          <p:cNvPicPr>
            <a:picLocks noChangeAspect="1"/>
          </p:cNvPicPr>
          <p:nvPr/>
        </p:nvPicPr>
        <p:blipFill rotWithShape="1">
          <a:blip r:embed="rId7">
            <a:extLst>
              <a:ext uri="{28A0092B-C50C-407E-A947-70E740481C1C}">
                <a14:useLocalDpi xmlns:a14="http://schemas.microsoft.com/office/drawing/2010/main" val="0"/>
              </a:ext>
            </a:extLst>
          </a:blip>
          <a:srcRect l="28196" t="16936" r="18795" b="3659"/>
          <a:stretch/>
        </p:blipFill>
        <p:spPr>
          <a:xfrm>
            <a:off x="332640" y="1680630"/>
            <a:ext cx="3496740" cy="3496740"/>
          </a:xfrm>
          <a:prstGeom prst="ellipse">
            <a:avLst/>
          </a:prstGeom>
        </p:spPr>
      </p:pic>
    </p:spTree>
    <p:extLst>
      <p:ext uri="{BB962C8B-B14F-4D97-AF65-F5344CB8AC3E}">
        <p14:creationId xmlns:p14="http://schemas.microsoft.com/office/powerpoint/2010/main" val="2616547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DF07F0F2-CE7F-D120-6DB8-410A266894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6" name="Picture 5" descr="A red and yellow logo&#10;&#10;Description automatically generated">
            <a:extLst>
              <a:ext uri="{FF2B5EF4-FFF2-40B4-BE49-F238E27FC236}">
                <a16:creationId xmlns:a16="http://schemas.microsoft.com/office/drawing/2014/main" id="{DAB60773-7115-A2AB-CBA6-DA091F23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114" y="-2652561"/>
            <a:ext cx="557184" cy="762103"/>
          </a:xfrm>
          <a:prstGeom prst="rect">
            <a:avLst/>
          </a:prstGeom>
        </p:spPr>
      </p:pic>
      <p:sp>
        <p:nvSpPr>
          <p:cNvPr id="7" name="HEADLINE">
            <a:extLst>
              <a:ext uri="{FF2B5EF4-FFF2-40B4-BE49-F238E27FC236}">
                <a16:creationId xmlns:a16="http://schemas.microsoft.com/office/drawing/2014/main" id="{80E0F9E6-1CDE-208E-74FD-6A78C3719F3E}"/>
              </a:ext>
            </a:extLst>
          </p:cNvPr>
          <p:cNvSpPr txBox="1"/>
          <p:nvPr/>
        </p:nvSpPr>
        <p:spPr>
          <a:xfrm>
            <a:off x="-6776760" y="-2263303"/>
            <a:ext cx="4248614" cy="1763864"/>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8" name="Picture 7" descr="A red and yellow logo&#10;&#10;Description automatically generated">
            <a:extLst>
              <a:ext uri="{FF2B5EF4-FFF2-40B4-BE49-F238E27FC236}">
                <a16:creationId xmlns:a16="http://schemas.microsoft.com/office/drawing/2014/main" id="{342AFA25-DDB9-F613-199A-6119DB0A1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96" y="-2652561"/>
            <a:ext cx="557184" cy="762103"/>
          </a:xfrm>
          <a:prstGeom prst="rect">
            <a:avLst/>
          </a:prstGeom>
        </p:spPr>
      </p:pic>
      <p:sp>
        <p:nvSpPr>
          <p:cNvPr id="9" name="HEADLINE">
            <a:extLst>
              <a:ext uri="{FF2B5EF4-FFF2-40B4-BE49-F238E27FC236}">
                <a16:creationId xmlns:a16="http://schemas.microsoft.com/office/drawing/2014/main" id="{ABBD894E-BD57-D97A-1E16-765A780CB043}"/>
              </a:ext>
            </a:extLst>
          </p:cNvPr>
          <p:cNvSpPr txBox="1"/>
          <p:nvPr/>
        </p:nvSpPr>
        <p:spPr>
          <a:xfrm>
            <a:off x="-1393042" y="-2263303"/>
            <a:ext cx="4248614" cy="1763864"/>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4" name="Picture 3">
            <a:extLst>
              <a:ext uri="{FF2B5EF4-FFF2-40B4-BE49-F238E27FC236}">
                <a16:creationId xmlns:a16="http://schemas.microsoft.com/office/drawing/2014/main" id="{47BD8B4B-BA25-9AD1-DF71-F13F204CBF2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13" name="Picture 12" descr="A large brick building with cars parked in front of it&#10;&#10;Description automatically generated">
            <a:extLst>
              <a:ext uri="{FF2B5EF4-FFF2-40B4-BE49-F238E27FC236}">
                <a16:creationId xmlns:a16="http://schemas.microsoft.com/office/drawing/2014/main" id="{E69FBD42-206E-9CE5-EB5F-892F3F007F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3163" y="1298374"/>
            <a:ext cx="7260454" cy="4082609"/>
          </a:xfrm>
          <a:prstGeom prst="rect">
            <a:avLst/>
          </a:prstGeom>
          <a:ln w="57150">
            <a:solidFill>
              <a:schemeClr val="tx1"/>
            </a:solidFill>
          </a:ln>
        </p:spPr>
      </p:pic>
      <p:pic>
        <p:nvPicPr>
          <p:cNvPr id="17" name="Picture 16">
            <a:extLst>
              <a:ext uri="{FF2B5EF4-FFF2-40B4-BE49-F238E27FC236}">
                <a16:creationId xmlns:a16="http://schemas.microsoft.com/office/drawing/2014/main" id="{78FC2C04-69AF-1B77-472A-E5D80AA1A4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65772" y="1298373"/>
            <a:ext cx="7260455" cy="4082609"/>
          </a:xfrm>
          <a:prstGeom prst="rect">
            <a:avLst/>
          </a:prstGeom>
          <a:ln w="57150">
            <a:solidFill>
              <a:schemeClr val="tx1"/>
            </a:solidFill>
          </a:ln>
        </p:spPr>
      </p:pic>
    </p:spTree>
    <p:extLst>
      <p:ext uri="{BB962C8B-B14F-4D97-AF65-F5344CB8AC3E}">
        <p14:creationId xmlns:p14="http://schemas.microsoft.com/office/powerpoint/2010/main" val="2912588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4F0E8"/>
        </a:solidFill>
        <a:effectLst/>
      </p:bgPr>
    </p:bg>
    <p:spTree>
      <p:nvGrpSpPr>
        <p:cNvPr id="1" name=""/>
        <p:cNvGrpSpPr/>
        <p:nvPr/>
      </p:nvGrpSpPr>
      <p:grpSpPr>
        <a:xfrm>
          <a:off x="0" y="0"/>
          <a:ext cx="0" cy="0"/>
          <a:chOff x="0" y="0"/>
          <a:chExt cx="0" cy="0"/>
        </a:xfrm>
      </p:grpSpPr>
      <p:pic>
        <p:nvPicPr>
          <p:cNvPr id="11" name="Picture 10" descr="A black and white map&#10;&#10;Description automatically generated">
            <a:extLst>
              <a:ext uri="{FF2B5EF4-FFF2-40B4-BE49-F238E27FC236}">
                <a16:creationId xmlns:a16="http://schemas.microsoft.com/office/drawing/2014/main" id="{F5D8E3A4-FD35-5517-B53D-37B436840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45" name="Chart 44">
            <a:extLst>
              <a:ext uri="{FF2B5EF4-FFF2-40B4-BE49-F238E27FC236}">
                <a16:creationId xmlns:a16="http://schemas.microsoft.com/office/drawing/2014/main" id="{C1C072D1-C333-1E62-4713-AE6114978500}"/>
              </a:ext>
            </a:extLst>
          </p:cNvPr>
          <p:cNvGraphicFramePr/>
          <p:nvPr>
            <p:extLst>
              <p:ext uri="{D42A27DB-BD31-4B8C-83A1-F6EECF244321}">
                <p14:modId xmlns:p14="http://schemas.microsoft.com/office/powerpoint/2010/main" val="1244728389"/>
              </p:ext>
            </p:extLst>
          </p:nvPr>
        </p:nvGraphicFramePr>
        <p:xfrm>
          <a:off x="-4017698" y="-1332813"/>
          <a:ext cx="12247685" cy="9485526"/>
        </p:xfrm>
        <a:graphic>
          <a:graphicData uri="http://schemas.openxmlformats.org/drawingml/2006/chart">
            <c:chart xmlns:c="http://schemas.openxmlformats.org/drawingml/2006/chart" xmlns:r="http://schemas.openxmlformats.org/officeDocument/2006/relationships" r:id="rId4"/>
          </a:graphicData>
        </a:graphic>
      </p:graphicFrame>
      <p:sp>
        <p:nvSpPr>
          <p:cNvPr id="46" name="Oval 45">
            <a:extLst>
              <a:ext uri="{FF2B5EF4-FFF2-40B4-BE49-F238E27FC236}">
                <a16:creationId xmlns:a16="http://schemas.microsoft.com/office/drawing/2014/main" id="{CAA7F73F-67D8-25B9-6A5D-F4E03984E85E}"/>
              </a:ext>
            </a:extLst>
          </p:cNvPr>
          <p:cNvSpPr/>
          <p:nvPr/>
        </p:nvSpPr>
        <p:spPr>
          <a:xfrm>
            <a:off x="401962" y="1695450"/>
            <a:ext cx="3383280" cy="3383280"/>
          </a:xfrm>
          <a:prstGeom prst="ellipse">
            <a:avLst/>
          </a:prstGeom>
          <a:solidFill>
            <a:schemeClr val="bg1"/>
          </a:solidFill>
          <a:ln>
            <a:noFill/>
          </a:ln>
          <a:effectLst>
            <a:glow rad="203200">
              <a:schemeClr val="tx1">
                <a:alpha val="3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E537D84-B565-7601-E4C8-B040DBDB436F}"/>
              </a:ext>
            </a:extLst>
          </p:cNvPr>
          <p:cNvSpPr txBox="1"/>
          <p:nvPr/>
        </p:nvSpPr>
        <p:spPr>
          <a:xfrm>
            <a:off x="565005" y="2293244"/>
            <a:ext cx="3051278" cy="2215991"/>
          </a:xfrm>
          <a:prstGeom prst="rect">
            <a:avLst/>
          </a:prstGeom>
          <a:noFill/>
        </p:spPr>
        <p:txBody>
          <a:bodyPr wrap="square" rtlCol="0">
            <a:spAutoFit/>
          </a:bodyPr>
          <a:lstStyle/>
          <a:p>
            <a:pPr algn="ctr"/>
            <a:r>
              <a:rPr lang="en-US" sz="2800" b="1"/>
              <a:t>Arts Deepen Roots in the Region</a:t>
            </a:r>
          </a:p>
          <a:p>
            <a:pPr algn="ctr"/>
            <a:r>
              <a:rPr lang="en-US" i="1"/>
              <a:t>retaining employees and residents, including new college grads.</a:t>
            </a:r>
          </a:p>
        </p:txBody>
      </p:sp>
      <p:pic>
        <p:nvPicPr>
          <p:cNvPr id="4" name="Picture 3">
            <a:extLst>
              <a:ext uri="{FF2B5EF4-FFF2-40B4-BE49-F238E27FC236}">
                <a16:creationId xmlns:a16="http://schemas.microsoft.com/office/drawing/2014/main" id="{1E1F0856-B63C-0F7C-44EF-406B5BD503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64428" y="2499651"/>
            <a:ext cx="373969" cy="373969"/>
          </a:xfrm>
          <a:prstGeom prst="rect">
            <a:avLst/>
          </a:prstGeom>
        </p:spPr>
      </p:pic>
      <p:pic>
        <p:nvPicPr>
          <p:cNvPr id="5" name="Picture 4">
            <a:extLst>
              <a:ext uri="{FF2B5EF4-FFF2-40B4-BE49-F238E27FC236}">
                <a16:creationId xmlns:a16="http://schemas.microsoft.com/office/drawing/2014/main" id="{92CE87AB-FA59-0A27-8F04-821EFB0F53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4268" y="3703243"/>
            <a:ext cx="373969" cy="373969"/>
          </a:xfrm>
          <a:prstGeom prst="rect">
            <a:avLst/>
          </a:prstGeom>
        </p:spPr>
      </p:pic>
      <p:pic>
        <p:nvPicPr>
          <p:cNvPr id="7" name="Picture 6" descr="A red and black striped letter&#10;&#10;Description automatically generated">
            <a:extLst>
              <a:ext uri="{FF2B5EF4-FFF2-40B4-BE49-F238E27FC236}">
                <a16:creationId xmlns:a16="http://schemas.microsoft.com/office/drawing/2014/main" id="{401A9CAE-CAA3-A3D7-13FF-EAA677AC9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982" y="4899135"/>
            <a:ext cx="570255" cy="258245"/>
          </a:xfrm>
          <a:prstGeom prst="rect">
            <a:avLst/>
          </a:prstGeom>
        </p:spPr>
      </p:pic>
      <p:sp>
        <p:nvSpPr>
          <p:cNvPr id="9" name="HEADLINE">
            <a:extLst>
              <a:ext uri="{FF2B5EF4-FFF2-40B4-BE49-F238E27FC236}">
                <a16:creationId xmlns:a16="http://schemas.microsoft.com/office/drawing/2014/main" id="{9ACA2475-E9EB-E523-06A7-2D8331232FED}"/>
              </a:ext>
            </a:extLst>
          </p:cNvPr>
          <p:cNvSpPr txBox="1"/>
          <p:nvPr/>
        </p:nvSpPr>
        <p:spPr>
          <a:xfrm>
            <a:off x="7053994" y="2506982"/>
            <a:ext cx="4914486" cy="2152300"/>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2000" spc="150" baseline="0">
                <a:solidFill>
                  <a:schemeClr val="tx1"/>
                </a:solidFill>
              </a:rPr>
              <a:t>40% feel more positive about their community </a:t>
            </a:r>
            <a:r>
              <a:rPr lang="en-US" sz="2000" b="0" spc="150" baseline="0">
                <a:solidFill>
                  <a:schemeClr val="tx1"/>
                </a:solidFill>
              </a:rPr>
              <a:t>after participating in arts. </a:t>
            </a:r>
          </a:p>
          <a:p>
            <a:pPr lvl="0">
              <a:lnSpc>
                <a:spcPct val="100000"/>
              </a:lnSpc>
              <a:defRPr/>
            </a:pPr>
            <a:endParaRPr lang="en-US" sz="2000" b="0" spc="150" baseline="0">
              <a:solidFill>
                <a:schemeClr val="tx1"/>
              </a:solidFill>
            </a:endParaRPr>
          </a:p>
          <a:p>
            <a:pPr lvl="0">
              <a:lnSpc>
                <a:spcPct val="100000"/>
              </a:lnSpc>
              <a:defRPr/>
            </a:pPr>
            <a:r>
              <a:rPr lang="en-US" sz="2000" spc="150" baseline="0">
                <a:solidFill>
                  <a:schemeClr val="tx1"/>
                </a:solidFill>
              </a:rPr>
              <a:t>9 out of 10 arts participants report making new friends </a:t>
            </a:r>
            <a:r>
              <a:rPr lang="en-US" sz="2000" b="0" spc="150" baseline="0">
                <a:solidFill>
                  <a:schemeClr val="tx1"/>
                </a:solidFill>
              </a:rPr>
              <a:t>through their arts experience.</a:t>
            </a:r>
          </a:p>
          <a:p>
            <a:pPr lvl="0">
              <a:lnSpc>
                <a:spcPct val="100000"/>
              </a:lnSpc>
              <a:defRPr/>
            </a:pPr>
            <a:endParaRPr lang="en-US" sz="2000" b="0" spc="150" baseline="0">
              <a:solidFill>
                <a:schemeClr val="tx1"/>
              </a:solidFill>
            </a:endParaRPr>
          </a:p>
        </p:txBody>
      </p:sp>
      <p:sp>
        <p:nvSpPr>
          <p:cNvPr id="2" name="HEADLINE">
            <a:extLst>
              <a:ext uri="{FF2B5EF4-FFF2-40B4-BE49-F238E27FC236}">
                <a16:creationId xmlns:a16="http://schemas.microsoft.com/office/drawing/2014/main" id="{5744FA54-ED3D-35CB-952D-D132F83553F8}"/>
              </a:ext>
            </a:extLst>
          </p:cNvPr>
          <p:cNvSpPr txBox="1"/>
          <p:nvPr/>
        </p:nvSpPr>
        <p:spPr>
          <a:xfrm>
            <a:off x="8245927" y="5414360"/>
            <a:ext cx="3728614" cy="2152300"/>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100000"/>
              </a:lnSpc>
              <a:defRPr/>
            </a:pPr>
            <a:endParaRPr lang="en-US" sz="2000" spc="150" baseline="0">
              <a:solidFill>
                <a:schemeClr val="tx1"/>
              </a:solidFill>
            </a:endParaRPr>
          </a:p>
        </p:txBody>
      </p:sp>
      <p:sp>
        <p:nvSpPr>
          <p:cNvPr id="6" name="HEADLINE">
            <a:extLst>
              <a:ext uri="{FF2B5EF4-FFF2-40B4-BE49-F238E27FC236}">
                <a16:creationId xmlns:a16="http://schemas.microsoft.com/office/drawing/2014/main" id="{F93DA331-15A9-8A41-2BFD-50B40E5F338F}"/>
              </a:ext>
            </a:extLst>
          </p:cNvPr>
          <p:cNvSpPr txBox="1"/>
          <p:nvPr/>
        </p:nvSpPr>
        <p:spPr>
          <a:xfrm>
            <a:off x="7053992" y="4867087"/>
            <a:ext cx="4914485" cy="2152300"/>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100000"/>
              </a:lnSpc>
              <a:defRPr/>
            </a:pPr>
            <a:r>
              <a:rPr lang="en-US" sz="2000" b="0" spc="150" baseline="0">
                <a:solidFill>
                  <a:schemeClr val="tx1"/>
                </a:solidFill>
              </a:rPr>
              <a:t>More than 5,600 people joined </a:t>
            </a:r>
            <a:r>
              <a:rPr lang="en-US" sz="2000" spc="150" baseline="0">
                <a:solidFill>
                  <a:schemeClr val="tx2"/>
                </a:solidFill>
              </a:rPr>
              <a:t>ArtsWave</a:t>
            </a:r>
            <a:r>
              <a:rPr lang="en-US" sz="2000" b="0" spc="150" baseline="0">
                <a:solidFill>
                  <a:schemeClr val="tx1"/>
                </a:solidFill>
              </a:rPr>
              <a:t> affinity groups, further connecting to each other and the community.</a:t>
            </a:r>
            <a:endParaRPr lang="en-US" sz="2000" spc="150" baseline="0">
              <a:solidFill>
                <a:schemeClr val="tx1"/>
              </a:solidFill>
            </a:endParaRPr>
          </a:p>
        </p:txBody>
      </p:sp>
      <p:sp>
        <p:nvSpPr>
          <p:cNvPr id="12" name="TextBox 11">
            <a:extLst>
              <a:ext uri="{FF2B5EF4-FFF2-40B4-BE49-F238E27FC236}">
                <a16:creationId xmlns:a16="http://schemas.microsoft.com/office/drawing/2014/main" id="{9C4F8FC1-7F0E-1036-C3B0-03827D189C68}"/>
              </a:ext>
            </a:extLst>
          </p:cNvPr>
          <p:cNvSpPr txBox="1"/>
          <p:nvPr/>
        </p:nvSpPr>
        <p:spPr>
          <a:xfrm>
            <a:off x="6956048" y="593793"/>
            <a:ext cx="5018493" cy="1200329"/>
          </a:xfrm>
          <a:prstGeom prst="rect">
            <a:avLst/>
          </a:prstGeom>
          <a:noFill/>
        </p:spPr>
        <p:txBody>
          <a:bodyPr wrap="square" rtlCol="0">
            <a:spAutoFit/>
          </a:bodyPr>
          <a:lstStyle/>
          <a:p>
            <a:r>
              <a:rPr lang="en-US" sz="3600" b="1">
                <a:solidFill>
                  <a:schemeClr val="accent2"/>
                </a:solidFill>
              </a:rPr>
              <a:t>ARTS</a:t>
            </a:r>
            <a:r>
              <a:rPr lang="en-US" sz="3600" b="1">
                <a:solidFill>
                  <a:schemeClr val="bg2"/>
                </a:solidFill>
              </a:rPr>
              <a:t> </a:t>
            </a:r>
            <a:r>
              <a:rPr lang="en-US" sz="3600" b="1"/>
              <a:t>DEEPEN ROOTS IN THE REGION</a:t>
            </a:r>
          </a:p>
        </p:txBody>
      </p:sp>
      <p:pic>
        <p:nvPicPr>
          <p:cNvPr id="13" name="Picture 12">
            <a:extLst>
              <a:ext uri="{FF2B5EF4-FFF2-40B4-BE49-F238E27FC236}">
                <a16:creationId xmlns:a16="http://schemas.microsoft.com/office/drawing/2014/main" id="{7DD7B29A-C5DD-5B33-5684-65B0E902CC35}"/>
              </a:ext>
            </a:extLst>
          </p:cNvPr>
          <p:cNvPicPr>
            <a:picLocks noChangeAspect="1"/>
          </p:cNvPicPr>
          <p:nvPr/>
        </p:nvPicPr>
        <p:blipFill rotWithShape="1">
          <a:blip r:embed="rId7">
            <a:extLst>
              <a:ext uri="{28A0092B-C50C-407E-A947-70E740481C1C}">
                <a14:useLocalDpi xmlns:a14="http://schemas.microsoft.com/office/drawing/2010/main" val="0"/>
              </a:ext>
            </a:extLst>
          </a:blip>
          <a:srcRect l="11573" r="21769"/>
          <a:stretch/>
        </p:blipFill>
        <p:spPr>
          <a:xfrm>
            <a:off x="332640" y="1680630"/>
            <a:ext cx="3496740" cy="3496740"/>
          </a:xfrm>
          <a:prstGeom prst="ellipse">
            <a:avLst/>
          </a:prstGeom>
        </p:spPr>
      </p:pic>
    </p:spTree>
    <p:extLst>
      <p:ext uri="{BB962C8B-B14F-4D97-AF65-F5344CB8AC3E}">
        <p14:creationId xmlns:p14="http://schemas.microsoft.com/office/powerpoint/2010/main" val="3335155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BB481BEF-FB5A-6D1B-C4DD-732623E2FD5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6" name="Picture 5" descr="A red and yellow logo&#10;&#10;Description automatically generated">
            <a:extLst>
              <a:ext uri="{FF2B5EF4-FFF2-40B4-BE49-F238E27FC236}">
                <a16:creationId xmlns:a16="http://schemas.microsoft.com/office/drawing/2014/main" id="{DAB60773-7115-A2AB-CBA6-DA091F23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114" y="-2652561"/>
            <a:ext cx="557184" cy="762103"/>
          </a:xfrm>
          <a:prstGeom prst="rect">
            <a:avLst/>
          </a:prstGeom>
        </p:spPr>
      </p:pic>
      <p:sp>
        <p:nvSpPr>
          <p:cNvPr id="7" name="HEADLINE">
            <a:extLst>
              <a:ext uri="{FF2B5EF4-FFF2-40B4-BE49-F238E27FC236}">
                <a16:creationId xmlns:a16="http://schemas.microsoft.com/office/drawing/2014/main" id="{80E0F9E6-1CDE-208E-74FD-6A78C3719F3E}"/>
              </a:ext>
            </a:extLst>
          </p:cNvPr>
          <p:cNvSpPr txBox="1"/>
          <p:nvPr/>
        </p:nvSpPr>
        <p:spPr>
          <a:xfrm>
            <a:off x="-6776760" y="-2263303"/>
            <a:ext cx="4248614" cy="1763864"/>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8" name="Picture 7" descr="A red and yellow logo&#10;&#10;Description automatically generated">
            <a:extLst>
              <a:ext uri="{FF2B5EF4-FFF2-40B4-BE49-F238E27FC236}">
                <a16:creationId xmlns:a16="http://schemas.microsoft.com/office/drawing/2014/main" id="{342AFA25-DDB9-F613-199A-6119DB0A1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96" y="-2652561"/>
            <a:ext cx="557184" cy="762103"/>
          </a:xfrm>
          <a:prstGeom prst="rect">
            <a:avLst/>
          </a:prstGeom>
        </p:spPr>
      </p:pic>
      <p:sp>
        <p:nvSpPr>
          <p:cNvPr id="9" name="HEADLINE">
            <a:extLst>
              <a:ext uri="{FF2B5EF4-FFF2-40B4-BE49-F238E27FC236}">
                <a16:creationId xmlns:a16="http://schemas.microsoft.com/office/drawing/2014/main" id="{ABBD894E-BD57-D97A-1E16-765A780CB043}"/>
              </a:ext>
            </a:extLst>
          </p:cNvPr>
          <p:cNvSpPr txBox="1"/>
          <p:nvPr/>
        </p:nvSpPr>
        <p:spPr>
          <a:xfrm>
            <a:off x="-1393042" y="-2263303"/>
            <a:ext cx="4248614" cy="1763864"/>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4" name="Picture 3" descr="A group of people walking in a city&#10;&#10;Description automatically generated">
            <a:extLst>
              <a:ext uri="{FF2B5EF4-FFF2-40B4-BE49-F238E27FC236}">
                <a16:creationId xmlns:a16="http://schemas.microsoft.com/office/drawing/2014/main" id="{0DDF5BEB-624D-0F65-0CAA-36D85BE14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125" y="1208119"/>
            <a:ext cx="7143750" cy="4762500"/>
          </a:xfrm>
          <a:prstGeom prst="rect">
            <a:avLst/>
          </a:prstGeom>
          <a:ln w="57150">
            <a:solidFill>
              <a:schemeClr val="tx1"/>
            </a:solidFill>
          </a:ln>
        </p:spPr>
      </p:pic>
      <p:pic>
        <p:nvPicPr>
          <p:cNvPr id="12" name="Picture 11" descr="A group of people walking in a city&#10;&#10;Description automatically generated">
            <a:extLst>
              <a:ext uri="{FF2B5EF4-FFF2-40B4-BE49-F238E27FC236}">
                <a16:creationId xmlns:a16="http://schemas.microsoft.com/office/drawing/2014/main" id="{9BA0EB52-C010-B1FE-DEEE-E5B04A553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4125" y="1208119"/>
            <a:ext cx="7143750" cy="4762500"/>
          </a:xfrm>
          <a:prstGeom prst="rect">
            <a:avLst/>
          </a:prstGeom>
          <a:ln w="57150">
            <a:solidFill>
              <a:schemeClr val="tx1"/>
            </a:solidFill>
          </a:ln>
        </p:spPr>
      </p:pic>
      <p:pic>
        <p:nvPicPr>
          <p:cNvPr id="11" name="Picture 10">
            <a:extLst>
              <a:ext uri="{FF2B5EF4-FFF2-40B4-BE49-F238E27FC236}">
                <a16:creationId xmlns:a16="http://schemas.microsoft.com/office/drawing/2014/main" id="{D070FC41-0EB2-DC10-2597-F0053C5E637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3084239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D4A6DF65-B2F6-A5F4-62FB-237EBEFFD7A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29" name="Picture 28" descr="A large brick building with a clock on the front with Cincinnati Music Hall in the background&#10;&#10;Description automatically generated">
            <a:extLst>
              <a:ext uri="{FF2B5EF4-FFF2-40B4-BE49-F238E27FC236}">
                <a16:creationId xmlns:a16="http://schemas.microsoft.com/office/drawing/2014/main" id="{8EF064E6-29B5-DAC7-5564-6846D91B9F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804" y="1435325"/>
            <a:ext cx="6783003" cy="4438098"/>
          </a:xfrm>
          <a:prstGeom prst="rect">
            <a:avLst/>
          </a:prstGeom>
          <a:ln w="57150">
            <a:solidFill>
              <a:schemeClr val="tx1"/>
            </a:solidFill>
          </a:ln>
        </p:spPr>
      </p:pic>
      <p:pic>
        <p:nvPicPr>
          <p:cNvPr id="25" name="Picture 24" descr="A large group of people sitting in a park with Cincinnati Music Hall in the background&#10;&#10;Description automatically generated">
            <a:extLst>
              <a:ext uri="{FF2B5EF4-FFF2-40B4-BE49-F238E27FC236}">
                <a16:creationId xmlns:a16="http://schemas.microsoft.com/office/drawing/2014/main" id="{DA81ACE3-5FE0-E117-71DE-BAB649911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803" y="1435325"/>
            <a:ext cx="6783003" cy="4438098"/>
          </a:xfrm>
          <a:prstGeom prst="rect">
            <a:avLst/>
          </a:prstGeom>
          <a:ln w="57150">
            <a:solidFill>
              <a:schemeClr val="tx1"/>
            </a:solidFill>
          </a:ln>
        </p:spPr>
      </p:pic>
      <p:pic>
        <p:nvPicPr>
          <p:cNvPr id="4" name="Picture 3">
            <a:extLst>
              <a:ext uri="{FF2B5EF4-FFF2-40B4-BE49-F238E27FC236}">
                <a16:creationId xmlns:a16="http://schemas.microsoft.com/office/drawing/2014/main" id="{3309193A-D9A9-89F8-02C8-1DA909351CD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831005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2" name="Picture 1">
            <a:extLst>
              <a:ext uri="{FF2B5EF4-FFF2-40B4-BE49-F238E27FC236}">
                <a16:creationId xmlns:a16="http://schemas.microsoft.com/office/drawing/2014/main" id="{E2D4174D-1C5A-6A3E-57A2-75588A2A2CA8}"/>
              </a:ext>
            </a:extLst>
          </p:cNvPr>
          <p:cNvPicPr>
            <a:picLocks noChangeAspect="1"/>
          </p:cNvPicPr>
          <p:nvPr/>
        </p:nvPicPr>
        <p:blipFill rotWithShape="1">
          <a:blip r:embed="rId4">
            <a:extLst>
              <a:ext uri="{28A0092B-C50C-407E-A947-70E740481C1C}">
                <a14:useLocalDpi xmlns:a14="http://schemas.microsoft.com/office/drawing/2010/main" val="0"/>
              </a:ext>
            </a:extLst>
          </a:blip>
          <a:srcRect l="31707" t="119" r="-12214" b="-119"/>
          <a:stretch/>
        </p:blipFill>
        <p:spPr>
          <a:xfrm>
            <a:off x="8681624" y="-162752"/>
            <a:ext cx="7020752" cy="7020752"/>
          </a:xfrm>
          <a:prstGeom prst="ellipse">
            <a:avLst/>
          </a:prstGeom>
        </p:spPr>
      </p:pic>
      <p:pic>
        <p:nvPicPr>
          <p:cNvPr id="4" name="Picture 3" descr="A blue swirly design&#10;&#10;Description automatically generated">
            <a:extLst>
              <a:ext uri="{FF2B5EF4-FFF2-40B4-BE49-F238E27FC236}">
                <a16:creationId xmlns:a16="http://schemas.microsoft.com/office/drawing/2014/main" id="{63F47A6A-615B-ADA6-91D6-58007A06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447" y="-1766589"/>
            <a:ext cx="4940847" cy="2860490"/>
          </a:xfrm>
          <a:prstGeom prst="rect">
            <a:avLst/>
          </a:prstGeom>
        </p:spPr>
      </p:pic>
      <p:pic>
        <p:nvPicPr>
          <p:cNvPr id="12" name="Picture 11" descr="A blue swirly design&#10;&#10;Description automatically generated">
            <a:extLst>
              <a:ext uri="{FF2B5EF4-FFF2-40B4-BE49-F238E27FC236}">
                <a16:creationId xmlns:a16="http://schemas.microsoft.com/office/drawing/2014/main" id="{BC101152-0B43-B348-B31D-AEC31F73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177458">
            <a:off x="-1447342" y="5387366"/>
            <a:ext cx="4940847" cy="2860490"/>
          </a:xfrm>
          <a:prstGeom prst="rect">
            <a:avLst/>
          </a:prstGeom>
        </p:spPr>
      </p:pic>
      <p:sp>
        <p:nvSpPr>
          <p:cNvPr id="15" name="HEADLINE">
            <a:extLst>
              <a:ext uri="{FF2B5EF4-FFF2-40B4-BE49-F238E27FC236}">
                <a16:creationId xmlns:a16="http://schemas.microsoft.com/office/drawing/2014/main" id="{8ECF3C32-5F9A-828F-1614-3A3349BB7E48}"/>
              </a:ext>
            </a:extLst>
          </p:cNvPr>
          <p:cNvSpPr txBox="1"/>
          <p:nvPr/>
        </p:nvSpPr>
        <p:spPr>
          <a:xfrm>
            <a:off x="1098222" y="2130303"/>
            <a:ext cx="7020751" cy="241875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3600" b="0" spc="150" baseline="0">
                <a:solidFill>
                  <a:schemeClr val="tx1"/>
                </a:solidFill>
              </a:rPr>
              <a:t>Our arts make our region </a:t>
            </a:r>
            <a:br>
              <a:rPr lang="en-US" sz="3600" b="0" spc="150" baseline="0">
                <a:solidFill>
                  <a:schemeClr val="tx1"/>
                </a:solidFill>
              </a:rPr>
            </a:br>
            <a:r>
              <a:rPr lang="en-US" sz="3600" spc="150" baseline="0">
                <a:solidFill>
                  <a:schemeClr val="accent1"/>
                </a:solidFill>
              </a:rPr>
              <a:t>STRONGER</a:t>
            </a:r>
            <a:r>
              <a:rPr lang="en-US" sz="3600" b="0" spc="150" baseline="0">
                <a:solidFill>
                  <a:schemeClr val="tx1"/>
                </a:solidFill>
              </a:rPr>
              <a:t>, defining it as a </a:t>
            </a:r>
            <a:r>
              <a:rPr lang="en-US" sz="3600" spc="150" baseline="0">
                <a:solidFill>
                  <a:schemeClr val="accent1"/>
                </a:solidFill>
              </a:rPr>
              <a:t>VIBRANT</a:t>
            </a:r>
            <a:r>
              <a:rPr lang="en-US" sz="3600" b="0" spc="150" baseline="0">
                <a:solidFill>
                  <a:schemeClr val="tx1"/>
                </a:solidFill>
              </a:rPr>
              <a:t> and </a:t>
            </a:r>
            <a:r>
              <a:rPr lang="en-US" sz="3600" spc="150" baseline="0">
                <a:solidFill>
                  <a:schemeClr val="accent1"/>
                </a:solidFill>
              </a:rPr>
              <a:t>CONNECTED</a:t>
            </a:r>
            <a:r>
              <a:rPr lang="en-US" sz="3600" b="0" spc="150" baseline="0">
                <a:solidFill>
                  <a:schemeClr val="tx1"/>
                </a:solidFill>
              </a:rPr>
              <a:t> community.</a:t>
            </a:r>
          </a:p>
        </p:txBody>
      </p:sp>
      <p:pic>
        <p:nvPicPr>
          <p:cNvPr id="5" name="Picture 4" descr="A yellow and black circle with lines&#10;&#10;Description automatically generated">
            <a:extLst>
              <a:ext uri="{FF2B5EF4-FFF2-40B4-BE49-F238E27FC236}">
                <a16:creationId xmlns:a16="http://schemas.microsoft.com/office/drawing/2014/main" id="{CCC534DF-506E-59CF-F587-F02EB48F0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0617" y="5519649"/>
            <a:ext cx="1839254" cy="1839254"/>
          </a:xfrm>
          <a:prstGeom prst="rect">
            <a:avLst/>
          </a:prstGeom>
        </p:spPr>
      </p:pic>
      <p:sp>
        <p:nvSpPr>
          <p:cNvPr id="6" name="TextBox 5">
            <a:extLst>
              <a:ext uri="{FF2B5EF4-FFF2-40B4-BE49-F238E27FC236}">
                <a16:creationId xmlns:a16="http://schemas.microsoft.com/office/drawing/2014/main" id="{504689FA-57B7-6450-88EC-EEE18FF9A80A}"/>
              </a:ext>
            </a:extLst>
          </p:cNvPr>
          <p:cNvSpPr txBox="1"/>
          <p:nvPr/>
        </p:nvSpPr>
        <p:spPr>
          <a:xfrm>
            <a:off x="175442" y="324460"/>
            <a:ext cx="10265718"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CINCY’S ARTS: POWERING OUR REGION </a:t>
            </a:r>
            <a:endParaRPr kumimoji="0" lang="en-US" sz="4400" b="1" i="0" u="none" strike="noStrike" kern="0" cap="none" spc="0" normalizeH="0" baseline="0" noProof="0" dirty="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22001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2" name="Picture 1">
            <a:extLst>
              <a:ext uri="{FF2B5EF4-FFF2-40B4-BE49-F238E27FC236}">
                <a16:creationId xmlns:a16="http://schemas.microsoft.com/office/drawing/2014/main" id="{E2D4174D-1C5A-6A3E-57A2-75588A2A2CA8}"/>
              </a:ext>
            </a:extLst>
          </p:cNvPr>
          <p:cNvPicPr>
            <a:picLocks noChangeAspect="1"/>
          </p:cNvPicPr>
          <p:nvPr/>
        </p:nvPicPr>
        <p:blipFill rotWithShape="1">
          <a:blip r:embed="rId4">
            <a:extLst>
              <a:ext uri="{28A0092B-C50C-407E-A947-70E740481C1C}">
                <a14:useLocalDpi xmlns:a14="http://schemas.microsoft.com/office/drawing/2010/main" val="0"/>
              </a:ext>
            </a:extLst>
          </a:blip>
          <a:srcRect l="31707" t="119" r="-12214" b="-119"/>
          <a:stretch/>
        </p:blipFill>
        <p:spPr>
          <a:xfrm>
            <a:off x="8681624" y="-162752"/>
            <a:ext cx="7020752" cy="7020752"/>
          </a:xfrm>
          <a:prstGeom prst="ellipse">
            <a:avLst/>
          </a:prstGeom>
        </p:spPr>
      </p:pic>
      <p:pic>
        <p:nvPicPr>
          <p:cNvPr id="4" name="Picture 3" descr="A blue swirly design&#10;&#10;Description automatically generated">
            <a:extLst>
              <a:ext uri="{FF2B5EF4-FFF2-40B4-BE49-F238E27FC236}">
                <a16:creationId xmlns:a16="http://schemas.microsoft.com/office/drawing/2014/main" id="{63F47A6A-615B-ADA6-91D6-58007A06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447" y="-1766589"/>
            <a:ext cx="4940847" cy="2860490"/>
          </a:xfrm>
          <a:prstGeom prst="rect">
            <a:avLst/>
          </a:prstGeom>
        </p:spPr>
      </p:pic>
      <p:pic>
        <p:nvPicPr>
          <p:cNvPr id="12" name="Picture 11" descr="A blue swirly design&#10;&#10;Description automatically generated">
            <a:extLst>
              <a:ext uri="{FF2B5EF4-FFF2-40B4-BE49-F238E27FC236}">
                <a16:creationId xmlns:a16="http://schemas.microsoft.com/office/drawing/2014/main" id="{BC101152-0B43-B348-B31D-AEC31F73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177458">
            <a:off x="-1447342" y="5387366"/>
            <a:ext cx="4940847" cy="2860490"/>
          </a:xfrm>
          <a:prstGeom prst="rect">
            <a:avLst/>
          </a:prstGeom>
        </p:spPr>
      </p:pic>
      <p:grpSp>
        <p:nvGrpSpPr>
          <p:cNvPr id="11" name="Group 10">
            <a:extLst>
              <a:ext uri="{FF2B5EF4-FFF2-40B4-BE49-F238E27FC236}">
                <a16:creationId xmlns:a16="http://schemas.microsoft.com/office/drawing/2014/main" id="{19320009-A5E6-CEB8-9996-6927E7E9AF84}"/>
              </a:ext>
            </a:extLst>
          </p:cNvPr>
          <p:cNvGrpSpPr/>
          <p:nvPr/>
        </p:nvGrpSpPr>
        <p:grpSpPr>
          <a:xfrm>
            <a:off x="343078" y="2050335"/>
            <a:ext cx="3676472" cy="1412134"/>
            <a:chOff x="343078" y="2050335"/>
            <a:chExt cx="3676472" cy="1412134"/>
          </a:xfrm>
        </p:grpSpPr>
        <p:pic>
          <p:nvPicPr>
            <p:cNvPr id="14" name="Picture 13" descr="A red and yellow logo&#10;&#10;Description automatically generated">
              <a:extLst>
                <a:ext uri="{FF2B5EF4-FFF2-40B4-BE49-F238E27FC236}">
                  <a16:creationId xmlns:a16="http://schemas.microsoft.com/office/drawing/2014/main" id="{1561B1C6-9ADF-BC7C-7932-5193FF1C0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8" y="2050335"/>
              <a:ext cx="557184" cy="762103"/>
            </a:xfrm>
            <a:prstGeom prst="rect">
              <a:avLst/>
            </a:prstGeom>
          </p:spPr>
        </p:pic>
        <p:sp>
          <p:nvSpPr>
            <p:cNvPr id="15" name="HEADLINE">
              <a:extLst>
                <a:ext uri="{FF2B5EF4-FFF2-40B4-BE49-F238E27FC236}">
                  <a16:creationId xmlns:a16="http://schemas.microsoft.com/office/drawing/2014/main" id="{8ECF3C32-5F9A-828F-1614-3A3349BB7E48}"/>
                </a:ext>
              </a:extLst>
            </p:cNvPr>
            <p:cNvSpPr txBox="1"/>
            <p:nvPr/>
          </p:nvSpPr>
          <p:spPr>
            <a:xfrm>
              <a:off x="957431" y="2439592"/>
              <a:ext cx="3062119"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dirty="0">
                  <a:solidFill>
                    <a:schemeClr val="tx1"/>
                  </a:solidFill>
                </a:rPr>
                <a:t>The </a:t>
              </a:r>
              <a:r>
                <a:rPr lang="en-US" sz="2400" spc="150" baseline="0" dirty="0">
                  <a:solidFill>
                    <a:schemeClr val="accent1"/>
                  </a:solidFill>
                </a:rPr>
                <a:t>ARTS</a:t>
              </a:r>
              <a:r>
                <a:rPr lang="en-US" sz="2400" spc="150" baseline="0" dirty="0">
                  <a:solidFill>
                    <a:schemeClr val="tx1"/>
                  </a:solidFill>
                </a:rPr>
                <a:t> create opportunities for youth</a:t>
              </a:r>
            </a:p>
          </p:txBody>
        </p:sp>
      </p:grpSp>
      <p:grpSp>
        <p:nvGrpSpPr>
          <p:cNvPr id="13" name="Group 12">
            <a:extLst>
              <a:ext uri="{FF2B5EF4-FFF2-40B4-BE49-F238E27FC236}">
                <a16:creationId xmlns:a16="http://schemas.microsoft.com/office/drawing/2014/main" id="{4C18EF01-57A2-3294-3257-D39F4BB7F0A0}"/>
              </a:ext>
            </a:extLst>
          </p:cNvPr>
          <p:cNvGrpSpPr/>
          <p:nvPr/>
        </p:nvGrpSpPr>
        <p:grpSpPr>
          <a:xfrm>
            <a:off x="1411513" y="4181033"/>
            <a:ext cx="2829464" cy="2153122"/>
            <a:chOff x="1411513" y="3933383"/>
            <a:chExt cx="2829464" cy="2153122"/>
          </a:xfrm>
        </p:grpSpPr>
        <p:pic>
          <p:nvPicPr>
            <p:cNvPr id="16" name="Picture 15" descr="A red and yellow logo&#10;&#10;Description automatically generated">
              <a:extLst>
                <a:ext uri="{FF2B5EF4-FFF2-40B4-BE49-F238E27FC236}">
                  <a16:creationId xmlns:a16="http://schemas.microsoft.com/office/drawing/2014/main" id="{7EE620CE-7EE0-592D-C7D1-9F1C334F8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513" y="3933383"/>
              <a:ext cx="557184" cy="762103"/>
            </a:xfrm>
            <a:prstGeom prst="rect">
              <a:avLst/>
            </a:prstGeom>
          </p:spPr>
        </p:pic>
        <p:sp>
          <p:nvSpPr>
            <p:cNvPr id="17" name="HEADLINE">
              <a:extLst>
                <a:ext uri="{FF2B5EF4-FFF2-40B4-BE49-F238E27FC236}">
                  <a16:creationId xmlns:a16="http://schemas.microsoft.com/office/drawing/2014/main" id="{600BDA74-C727-D91B-C376-3F4E49D41C00}"/>
                </a:ext>
              </a:extLst>
            </p:cNvPr>
            <p:cNvSpPr txBox="1"/>
            <p:nvPr/>
          </p:nvSpPr>
          <p:spPr>
            <a:xfrm>
              <a:off x="2025867" y="4322641"/>
              <a:ext cx="2215110" cy="1763864"/>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build strong relationships</a:t>
              </a:r>
              <a:endParaRPr lang="en-US" sz="2400" b="0" spc="150" baseline="0">
                <a:solidFill>
                  <a:schemeClr val="tx1"/>
                </a:solidFill>
              </a:endParaRPr>
            </a:p>
          </p:txBody>
        </p:sp>
      </p:grpSp>
      <p:pic>
        <p:nvPicPr>
          <p:cNvPr id="5" name="Picture 4" descr="A yellow and black circle with lines&#10;&#10;Description automatically generated">
            <a:extLst>
              <a:ext uri="{FF2B5EF4-FFF2-40B4-BE49-F238E27FC236}">
                <a16:creationId xmlns:a16="http://schemas.microsoft.com/office/drawing/2014/main" id="{CCC534DF-506E-59CF-F587-F02EB48F0E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0617" y="5519649"/>
            <a:ext cx="1839254" cy="1839254"/>
          </a:xfrm>
          <a:prstGeom prst="rect">
            <a:avLst/>
          </a:prstGeom>
        </p:spPr>
      </p:pic>
      <p:grpSp>
        <p:nvGrpSpPr>
          <p:cNvPr id="18" name="Group 17">
            <a:extLst>
              <a:ext uri="{FF2B5EF4-FFF2-40B4-BE49-F238E27FC236}">
                <a16:creationId xmlns:a16="http://schemas.microsoft.com/office/drawing/2014/main" id="{4A4D1B02-6BDB-E5C3-550A-70DA6C95C08A}"/>
              </a:ext>
            </a:extLst>
          </p:cNvPr>
          <p:cNvGrpSpPr/>
          <p:nvPr/>
        </p:nvGrpSpPr>
        <p:grpSpPr>
          <a:xfrm>
            <a:off x="4662525" y="2893408"/>
            <a:ext cx="3676472" cy="1412134"/>
            <a:chOff x="4662525" y="2436208"/>
            <a:chExt cx="3676472" cy="1412134"/>
          </a:xfrm>
        </p:grpSpPr>
        <p:pic>
          <p:nvPicPr>
            <p:cNvPr id="7" name="Picture 6" descr="A red and yellow logo&#10;&#10;Description automatically generated">
              <a:extLst>
                <a:ext uri="{FF2B5EF4-FFF2-40B4-BE49-F238E27FC236}">
                  <a16:creationId xmlns:a16="http://schemas.microsoft.com/office/drawing/2014/main" id="{6D85E609-7515-A754-ADFD-C30555856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2525" y="2436208"/>
              <a:ext cx="557184" cy="762103"/>
            </a:xfrm>
            <a:prstGeom prst="rect">
              <a:avLst/>
            </a:prstGeom>
          </p:spPr>
        </p:pic>
        <p:sp>
          <p:nvSpPr>
            <p:cNvPr id="8" name="HEADLINE">
              <a:extLst>
                <a:ext uri="{FF2B5EF4-FFF2-40B4-BE49-F238E27FC236}">
                  <a16:creationId xmlns:a16="http://schemas.microsoft.com/office/drawing/2014/main" id="{1FF8AB55-51E3-2B39-69C6-27F7FAB32540}"/>
                </a:ext>
              </a:extLst>
            </p:cNvPr>
            <p:cNvSpPr txBox="1"/>
            <p:nvPr/>
          </p:nvSpPr>
          <p:spPr>
            <a:xfrm>
              <a:off x="5276878" y="2825465"/>
              <a:ext cx="3062119"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bridge cultural divides</a:t>
              </a:r>
            </a:p>
          </p:txBody>
        </p:sp>
      </p:grpSp>
      <p:grpSp>
        <p:nvGrpSpPr>
          <p:cNvPr id="19" name="Group 18">
            <a:extLst>
              <a:ext uri="{FF2B5EF4-FFF2-40B4-BE49-F238E27FC236}">
                <a16:creationId xmlns:a16="http://schemas.microsoft.com/office/drawing/2014/main" id="{1F4214A2-2D56-CA98-F5C5-4286881C0D43}"/>
              </a:ext>
            </a:extLst>
          </p:cNvPr>
          <p:cNvGrpSpPr/>
          <p:nvPr/>
        </p:nvGrpSpPr>
        <p:grpSpPr>
          <a:xfrm>
            <a:off x="5001879" y="4815316"/>
            <a:ext cx="4142076" cy="1412134"/>
            <a:chOff x="5001879" y="4815316"/>
            <a:chExt cx="4142076" cy="1412134"/>
          </a:xfrm>
        </p:grpSpPr>
        <p:pic>
          <p:nvPicPr>
            <p:cNvPr id="9" name="Picture 8" descr="A red and yellow logo&#10;&#10;Description automatically generated">
              <a:extLst>
                <a:ext uri="{FF2B5EF4-FFF2-40B4-BE49-F238E27FC236}">
                  <a16:creationId xmlns:a16="http://schemas.microsoft.com/office/drawing/2014/main" id="{3B55A4B1-9DFD-2B71-8C0A-AF9DFFB98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1879" y="4815316"/>
              <a:ext cx="557184" cy="762103"/>
            </a:xfrm>
            <a:prstGeom prst="rect">
              <a:avLst/>
            </a:prstGeom>
          </p:spPr>
        </p:pic>
        <p:sp>
          <p:nvSpPr>
            <p:cNvPr id="10" name="HEADLINE">
              <a:extLst>
                <a:ext uri="{FF2B5EF4-FFF2-40B4-BE49-F238E27FC236}">
                  <a16:creationId xmlns:a16="http://schemas.microsoft.com/office/drawing/2014/main" id="{E84BF1FE-C1D6-EBA2-E864-90C562B85CB0}"/>
                </a:ext>
              </a:extLst>
            </p:cNvPr>
            <p:cNvSpPr txBox="1"/>
            <p:nvPr/>
          </p:nvSpPr>
          <p:spPr>
            <a:xfrm>
              <a:off x="5616232" y="5204573"/>
              <a:ext cx="3527723"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give Cincy a competitive advantage</a:t>
              </a:r>
            </a:p>
          </p:txBody>
        </p:sp>
      </p:grpSp>
      <p:sp>
        <p:nvSpPr>
          <p:cNvPr id="20" name="TextBox 19">
            <a:extLst>
              <a:ext uri="{FF2B5EF4-FFF2-40B4-BE49-F238E27FC236}">
                <a16:creationId xmlns:a16="http://schemas.microsoft.com/office/drawing/2014/main" id="{6C77003D-1765-F0A4-E3A0-098A839C200B}"/>
              </a:ext>
            </a:extLst>
          </p:cNvPr>
          <p:cNvSpPr txBox="1"/>
          <p:nvPr/>
        </p:nvSpPr>
        <p:spPr>
          <a:xfrm>
            <a:off x="175442" y="324460"/>
            <a:ext cx="10265718"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CINCY’S ARTS: POWERING OUR REGION </a:t>
            </a:r>
            <a:endParaRPr kumimoji="0" lang="en-US" sz="4400" b="1" i="0" u="none" strike="noStrike" kern="0" cap="none" spc="0" normalizeH="0" baseline="0" noProof="0" dirty="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68528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1000" decel="29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71000" decel="29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71000" decel="29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71000" decel="2900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16" name="Picture 15" descr="A black and white map&#10;&#10;Description automatically generated">
            <a:extLst>
              <a:ext uri="{FF2B5EF4-FFF2-40B4-BE49-F238E27FC236}">
                <a16:creationId xmlns:a16="http://schemas.microsoft.com/office/drawing/2014/main" id="{9E31F2F6-A98C-FFA9-DC71-3834345F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8" name="Picture 7" descr="A red and blue waves&#10;&#10;Description automatically generated">
            <a:extLst>
              <a:ext uri="{FF2B5EF4-FFF2-40B4-BE49-F238E27FC236}">
                <a16:creationId xmlns:a16="http://schemas.microsoft.com/office/drawing/2014/main" id="{41CF276D-B506-E543-E27B-40A37F81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01892" y="1915613"/>
            <a:ext cx="8642925" cy="2177336"/>
          </a:xfrm>
          <a:prstGeom prst="rect">
            <a:avLst/>
          </a:prstGeom>
        </p:spPr>
      </p:pic>
      <p:pic>
        <p:nvPicPr>
          <p:cNvPr id="23" name="Picture 22" descr="A blue swirly design&#10;&#10;Description automatically generated">
            <a:extLst>
              <a:ext uri="{FF2B5EF4-FFF2-40B4-BE49-F238E27FC236}">
                <a16:creationId xmlns:a16="http://schemas.microsoft.com/office/drawing/2014/main" id="{5BC413D5-6CEE-0B0F-297F-FD28A9BD0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6830" y="1921854"/>
            <a:ext cx="2323702" cy="1345301"/>
          </a:xfrm>
          <a:prstGeom prst="rect">
            <a:avLst/>
          </a:prstGeom>
        </p:spPr>
      </p:pic>
      <p:pic>
        <p:nvPicPr>
          <p:cNvPr id="20" name="Picture 19" descr="A red and yellow logo&#10;&#10;Description automatically generated">
            <a:extLst>
              <a:ext uri="{FF2B5EF4-FFF2-40B4-BE49-F238E27FC236}">
                <a16:creationId xmlns:a16="http://schemas.microsoft.com/office/drawing/2014/main" id="{CC2BD78B-221A-E297-DB05-CAF9732DE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1369" y="1646165"/>
            <a:ext cx="1104488" cy="1510693"/>
          </a:xfrm>
          <a:prstGeom prst="rect">
            <a:avLst/>
          </a:prstGeom>
        </p:spPr>
      </p:pic>
      <p:pic>
        <p:nvPicPr>
          <p:cNvPr id="5" name="Picture 4">
            <a:extLst>
              <a:ext uri="{FF2B5EF4-FFF2-40B4-BE49-F238E27FC236}">
                <a16:creationId xmlns:a16="http://schemas.microsoft.com/office/drawing/2014/main" id="{0B807B86-6161-FB3C-0888-41FF875FC2ED}"/>
              </a:ext>
            </a:extLst>
          </p:cNvPr>
          <p:cNvPicPr>
            <a:picLocks noChangeAspect="1"/>
          </p:cNvPicPr>
          <p:nvPr/>
        </p:nvPicPr>
        <p:blipFill rotWithShape="1">
          <a:blip r:embed="rId7">
            <a:extLst>
              <a:ext uri="{28A0092B-C50C-407E-A947-70E740481C1C}">
                <a14:useLocalDpi xmlns:a14="http://schemas.microsoft.com/office/drawing/2010/main" val="0"/>
              </a:ext>
            </a:extLst>
          </a:blip>
          <a:srcRect l="28196" t="16936" r="18795" b="3659"/>
          <a:stretch/>
        </p:blipFill>
        <p:spPr>
          <a:xfrm>
            <a:off x="-414646" y="3156858"/>
            <a:ext cx="3613963" cy="3613963"/>
          </a:xfrm>
          <a:prstGeom prst="ellipse">
            <a:avLst/>
          </a:prstGeom>
        </p:spPr>
      </p:pic>
      <p:sp>
        <p:nvSpPr>
          <p:cNvPr id="14" name="HEADLINE">
            <a:extLst>
              <a:ext uri="{FF2B5EF4-FFF2-40B4-BE49-F238E27FC236}">
                <a16:creationId xmlns:a16="http://schemas.microsoft.com/office/drawing/2014/main" id="{3DDD6C67-EF35-BD7E-1910-DEB8ADA405F9}"/>
              </a:ext>
            </a:extLst>
          </p:cNvPr>
          <p:cNvSpPr txBox="1"/>
          <p:nvPr/>
        </p:nvSpPr>
        <p:spPr>
          <a:xfrm>
            <a:off x="6057990" y="2720116"/>
            <a:ext cx="5875073" cy="253053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3600" i="1" spc="150" baseline="0" dirty="0">
                <a:solidFill>
                  <a:schemeClr val="accent1"/>
                </a:solidFill>
              </a:rPr>
              <a:t>For nearly 100 years, gifts to ArtsWave have been the primary way Cincy’s arts are funded.</a:t>
            </a:r>
          </a:p>
          <a:p>
            <a:pPr lvl="0">
              <a:lnSpc>
                <a:spcPct val="100000"/>
              </a:lnSpc>
              <a:defRPr/>
            </a:pPr>
            <a:endParaRPr lang="en-US" sz="3600" b="0" spc="150" baseline="0" dirty="0">
              <a:solidFill>
                <a:schemeClr val="accent1"/>
              </a:solidFill>
            </a:endParaRPr>
          </a:p>
        </p:txBody>
      </p:sp>
      <p:pic>
        <p:nvPicPr>
          <p:cNvPr id="18" name="Picture 17" descr="A red and blue pin with blue text&#10;&#10;Description automatically generated">
            <a:extLst>
              <a:ext uri="{FF2B5EF4-FFF2-40B4-BE49-F238E27FC236}">
                <a16:creationId xmlns:a16="http://schemas.microsoft.com/office/drawing/2014/main" id="{9E527243-36EB-0414-25EC-2E45528F7FBE}"/>
              </a:ext>
            </a:extLst>
          </p:cNvPr>
          <p:cNvPicPr>
            <a:picLocks noChangeAspect="1"/>
          </p:cNvPicPr>
          <p:nvPr/>
        </p:nvPicPr>
        <p:blipFill rotWithShape="1">
          <a:blip r:embed="rId8">
            <a:extLst>
              <a:ext uri="{28A0092B-C50C-407E-A947-70E740481C1C}">
                <a14:useLocalDpi xmlns:a14="http://schemas.microsoft.com/office/drawing/2010/main" val="0"/>
              </a:ext>
            </a:extLst>
          </a:blip>
          <a:srcRect b="39936"/>
          <a:stretch/>
        </p:blipFill>
        <p:spPr>
          <a:xfrm>
            <a:off x="1236407" y="2106463"/>
            <a:ext cx="4549612" cy="3224471"/>
          </a:xfrm>
          <a:prstGeom prst="rect">
            <a:avLst/>
          </a:prstGeom>
        </p:spPr>
      </p:pic>
      <p:pic>
        <p:nvPicPr>
          <p:cNvPr id="19" name="Picture 18">
            <a:extLst>
              <a:ext uri="{FF2B5EF4-FFF2-40B4-BE49-F238E27FC236}">
                <a16:creationId xmlns:a16="http://schemas.microsoft.com/office/drawing/2014/main" id="{9FDA9DD1-1315-0FB9-6E86-802E777481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
        <p:nvSpPr>
          <p:cNvPr id="2" name="TextBox 1">
            <a:extLst>
              <a:ext uri="{FF2B5EF4-FFF2-40B4-BE49-F238E27FC236}">
                <a16:creationId xmlns:a16="http://schemas.microsoft.com/office/drawing/2014/main" id="{D3618CAC-D889-0FE8-9A2E-083BBF9E0510}"/>
              </a:ext>
            </a:extLst>
          </p:cNvPr>
          <p:cNvSpPr txBox="1"/>
          <p:nvPr/>
        </p:nvSpPr>
        <p:spPr>
          <a:xfrm>
            <a:off x="532491" y="272917"/>
            <a:ext cx="10980386"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YOUR GIFT TO </a:t>
            </a:r>
            <a:r>
              <a:rPr kumimoji="0" lang="en-US" sz="4400" b="1" i="0" u="none" strike="noStrike" kern="0" cap="none" spc="0" normalizeH="0" baseline="0" noProof="0" dirty="0">
                <a:ln w="12700">
                  <a:solidFill>
                    <a:schemeClr val="accent1"/>
                  </a:solidFill>
                </a:ln>
                <a:solidFill>
                  <a:schemeClr val="accent1"/>
                </a:solidFill>
                <a:effectLst/>
                <a:uLnTx/>
                <a:uFillTx/>
                <a:latin typeface="Century Gothic" panose="020F0302020204030204"/>
                <a:ea typeface="+mn-ea"/>
                <a:cs typeface="+mn-cs"/>
              </a:rPr>
              <a:t>ARTSWAVE</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 </a:t>
            </a:r>
            <a:r>
              <a:rPr kumimoji="0" lang="en-US" sz="4400" b="1" i="1"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(plus 25,000 others!)</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 UNLEASHES</a:t>
            </a:r>
            <a:r>
              <a:rPr kumimoji="0" lang="en-US" sz="4400" b="1" i="0" u="none" strike="noStrike" kern="0" cap="none" spc="0" normalizeH="0" noProof="0" dirty="0">
                <a:ln w="12700">
                  <a:solidFill>
                    <a:schemeClr val="accent2"/>
                  </a:solidFill>
                </a:ln>
                <a:solidFill>
                  <a:schemeClr val="accent2"/>
                </a:solidFill>
                <a:effectLst/>
                <a:uLnTx/>
                <a:uFillTx/>
                <a:latin typeface="Century Gothic" panose="020F0302020204030204"/>
                <a:ea typeface="+mn-ea"/>
                <a:cs typeface="+mn-cs"/>
              </a:rPr>
              <a:t> </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THAT POWER!</a:t>
            </a:r>
            <a:endParaRPr kumimoji="0" lang="en-US" sz="4400" b="1" i="0" u="none" strike="noStrike" kern="0" cap="none" spc="0" normalizeH="0" baseline="0" noProof="0" dirty="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03428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16" name="Picture 15" descr="A black and white map&#10;&#10;Description automatically generated">
            <a:extLst>
              <a:ext uri="{FF2B5EF4-FFF2-40B4-BE49-F238E27FC236}">
                <a16:creationId xmlns:a16="http://schemas.microsoft.com/office/drawing/2014/main" id="{9E31F2F6-A98C-FFA9-DC71-3834345F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8" name="Picture 7" descr="A red and blue waves&#10;&#10;Description automatically generated">
            <a:extLst>
              <a:ext uri="{FF2B5EF4-FFF2-40B4-BE49-F238E27FC236}">
                <a16:creationId xmlns:a16="http://schemas.microsoft.com/office/drawing/2014/main" id="{41CF276D-B506-E543-E27B-40A37F81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01892" y="1915613"/>
            <a:ext cx="8642925" cy="2177336"/>
          </a:xfrm>
          <a:prstGeom prst="rect">
            <a:avLst/>
          </a:prstGeom>
        </p:spPr>
      </p:pic>
      <p:pic>
        <p:nvPicPr>
          <p:cNvPr id="23" name="Picture 22" descr="A blue swirly design&#10;&#10;Description automatically generated">
            <a:extLst>
              <a:ext uri="{FF2B5EF4-FFF2-40B4-BE49-F238E27FC236}">
                <a16:creationId xmlns:a16="http://schemas.microsoft.com/office/drawing/2014/main" id="{5BC413D5-6CEE-0B0F-297F-FD28A9BD0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6830" y="1921854"/>
            <a:ext cx="2323702" cy="1345301"/>
          </a:xfrm>
          <a:prstGeom prst="rect">
            <a:avLst/>
          </a:prstGeom>
        </p:spPr>
      </p:pic>
      <p:pic>
        <p:nvPicPr>
          <p:cNvPr id="20" name="Picture 19" descr="A red and yellow logo&#10;&#10;Description automatically generated">
            <a:extLst>
              <a:ext uri="{FF2B5EF4-FFF2-40B4-BE49-F238E27FC236}">
                <a16:creationId xmlns:a16="http://schemas.microsoft.com/office/drawing/2014/main" id="{CC2BD78B-221A-E297-DB05-CAF9732DE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3514" y="1670516"/>
            <a:ext cx="1104488" cy="1510693"/>
          </a:xfrm>
          <a:prstGeom prst="rect">
            <a:avLst/>
          </a:prstGeom>
        </p:spPr>
      </p:pic>
      <p:sp>
        <p:nvSpPr>
          <p:cNvPr id="4" name="TextBox 3">
            <a:extLst>
              <a:ext uri="{FF2B5EF4-FFF2-40B4-BE49-F238E27FC236}">
                <a16:creationId xmlns:a16="http://schemas.microsoft.com/office/drawing/2014/main" id="{42CCA5B8-50CF-8404-24DB-485AA6C4081F}"/>
              </a:ext>
            </a:extLst>
          </p:cNvPr>
          <p:cNvSpPr txBox="1"/>
          <p:nvPr/>
        </p:nvSpPr>
        <p:spPr>
          <a:xfrm>
            <a:off x="532491" y="272917"/>
            <a:ext cx="10980386"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YOUR GIFT TO </a:t>
            </a:r>
            <a:r>
              <a:rPr kumimoji="0" lang="en-US" sz="4400" b="1" i="0" u="none" strike="noStrike" kern="0" cap="none" spc="0" normalizeH="0" baseline="0" noProof="0" dirty="0">
                <a:ln w="12700">
                  <a:solidFill>
                    <a:schemeClr val="accent1"/>
                  </a:solidFill>
                </a:ln>
                <a:solidFill>
                  <a:schemeClr val="accent1"/>
                </a:solidFill>
                <a:effectLst/>
                <a:uLnTx/>
                <a:uFillTx/>
                <a:latin typeface="Century Gothic" panose="020F0302020204030204"/>
                <a:ea typeface="+mn-ea"/>
                <a:cs typeface="+mn-cs"/>
              </a:rPr>
              <a:t>ARTSWAVE</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 </a:t>
            </a:r>
            <a:r>
              <a:rPr kumimoji="0" lang="en-US" sz="4400" b="1" i="1"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(plus 25,000 others!)</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 UNLEASHES</a:t>
            </a:r>
            <a:r>
              <a:rPr kumimoji="0" lang="en-US" sz="4400" b="1" i="0" u="none" strike="noStrike" kern="0" cap="none" spc="0" normalizeH="0" noProof="0" dirty="0">
                <a:ln w="12700">
                  <a:solidFill>
                    <a:schemeClr val="accent2"/>
                  </a:solidFill>
                </a:ln>
                <a:solidFill>
                  <a:schemeClr val="accent2"/>
                </a:solidFill>
                <a:effectLst/>
                <a:uLnTx/>
                <a:uFillTx/>
                <a:latin typeface="Century Gothic" panose="020F0302020204030204"/>
                <a:ea typeface="+mn-ea"/>
                <a:cs typeface="+mn-cs"/>
              </a:rPr>
              <a:t> </a:t>
            </a:r>
            <a:r>
              <a:rPr kumimoji="0" lang="en-US" sz="4400" b="1" i="0" u="none" strike="noStrike" kern="0" cap="none" spc="0" normalizeH="0" baseline="0" noProof="0" dirty="0">
                <a:ln w="12700">
                  <a:solidFill>
                    <a:schemeClr val="accent2"/>
                  </a:solidFill>
                </a:ln>
                <a:solidFill>
                  <a:schemeClr val="accent2"/>
                </a:solidFill>
                <a:effectLst/>
                <a:uLnTx/>
                <a:uFillTx/>
                <a:latin typeface="Century Gothic" panose="020F0302020204030204"/>
                <a:ea typeface="+mn-ea"/>
                <a:cs typeface="+mn-cs"/>
              </a:rPr>
              <a:t>THAT POWER!</a:t>
            </a:r>
            <a:endParaRPr kumimoji="0" lang="en-US" sz="4400" b="1" i="0" u="none" strike="noStrike" kern="0" cap="none" spc="0" normalizeH="0" baseline="0" noProof="0" dirty="0">
              <a:ln>
                <a:solidFill>
                  <a:schemeClr val="accent2"/>
                </a:solidFill>
              </a:ln>
              <a:solidFill>
                <a:schemeClr val="accent2"/>
              </a:solidFill>
              <a:effectLst/>
              <a:uLnTx/>
              <a:uFillTx/>
              <a:latin typeface="Century Gothic" panose="020F0302020204030204"/>
              <a:ea typeface="+mn-ea"/>
              <a:cs typeface="+mn-cs"/>
            </a:endParaRPr>
          </a:p>
        </p:txBody>
      </p:sp>
      <p:sp>
        <p:nvSpPr>
          <p:cNvPr id="2" name="HEADLINE">
            <a:extLst>
              <a:ext uri="{FF2B5EF4-FFF2-40B4-BE49-F238E27FC236}">
                <a16:creationId xmlns:a16="http://schemas.microsoft.com/office/drawing/2014/main" id="{F4A10560-78EC-C38F-C987-E4DD1F600B90}"/>
              </a:ext>
            </a:extLst>
          </p:cNvPr>
          <p:cNvSpPr txBox="1"/>
          <p:nvPr/>
        </p:nvSpPr>
        <p:spPr>
          <a:xfrm>
            <a:off x="679123" y="2154872"/>
            <a:ext cx="6081686" cy="69318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dirty="0">
                <a:solidFill>
                  <a:schemeClr val="accent1"/>
                </a:solidFill>
              </a:rPr>
              <a:t>Your gift </a:t>
            </a:r>
            <a:r>
              <a:rPr lang="en-US" sz="2400" b="0" spc="150" baseline="0" dirty="0">
                <a:solidFill>
                  <a:schemeClr val="accent1"/>
                </a:solidFill>
              </a:rPr>
              <a:t>is invested in 150+ organizations, artists and projects.</a:t>
            </a:r>
          </a:p>
        </p:txBody>
      </p:sp>
      <p:sp>
        <p:nvSpPr>
          <p:cNvPr id="3" name="HEADLINE">
            <a:extLst>
              <a:ext uri="{FF2B5EF4-FFF2-40B4-BE49-F238E27FC236}">
                <a16:creationId xmlns:a16="http://schemas.microsoft.com/office/drawing/2014/main" id="{4CCC05C8-3DDE-E284-B714-D905B756BB2F}"/>
              </a:ext>
            </a:extLst>
          </p:cNvPr>
          <p:cNvSpPr txBox="1"/>
          <p:nvPr/>
        </p:nvSpPr>
        <p:spPr>
          <a:xfrm>
            <a:off x="679122" y="3709643"/>
            <a:ext cx="5964801" cy="42277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accent1"/>
                </a:solidFill>
              </a:rPr>
              <a:t>Your gift </a:t>
            </a:r>
            <a:r>
              <a:rPr lang="en-US" sz="2400" b="0" spc="150" baseline="0">
                <a:solidFill>
                  <a:schemeClr val="accent1"/>
                </a:solidFill>
              </a:rPr>
              <a:t>supports arts experiences for kids.</a:t>
            </a:r>
          </a:p>
        </p:txBody>
      </p:sp>
      <p:sp>
        <p:nvSpPr>
          <p:cNvPr id="6" name="HEADLINE">
            <a:extLst>
              <a:ext uri="{FF2B5EF4-FFF2-40B4-BE49-F238E27FC236}">
                <a16:creationId xmlns:a16="http://schemas.microsoft.com/office/drawing/2014/main" id="{D41F4F7D-E808-8271-683A-26E7EC5948BF}"/>
              </a:ext>
            </a:extLst>
          </p:cNvPr>
          <p:cNvSpPr txBox="1"/>
          <p:nvPr/>
        </p:nvSpPr>
        <p:spPr>
          <a:xfrm>
            <a:off x="679122" y="5416783"/>
            <a:ext cx="7020751" cy="271187"/>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accent1"/>
                </a:solidFill>
              </a:rPr>
              <a:t>Your gift </a:t>
            </a:r>
            <a:r>
              <a:rPr lang="en-US" sz="2400" b="0" spc="150" baseline="0">
                <a:solidFill>
                  <a:schemeClr val="accent1"/>
                </a:solidFill>
              </a:rPr>
              <a:t>impacts where you live.</a:t>
            </a:r>
          </a:p>
        </p:txBody>
      </p:sp>
      <p:pic>
        <p:nvPicPr>
          <p:cNvPr id="12" name="Picture 11">
            <a:extLst>
              <a:ext uri="{FF2B5EF4-FFF2-40B4-BE49-F238E27FC236}">
                <a16:creationId xmlns:a16="http://schemas.microsoft.com/office/drawing/2014/main" id="{C6D30C2E-9985-2120-877A-7F43A7E67013}"/>
              </a:ext>
            </a:extLst>
          </p:cNvPr>
          <p:cNvPicPr>
            <a:picLocks noChangeAspect="1"/>
          </p:cNvPicPr>
          <p:nvPr/>
        </p:nvPicPr>
        <p:blipFill>
          <a:blip r:embed="rId7">
            <a:extLst>
              <a:ext uri="{28A0092B-C50C-407E-A947-70E740481C1C}">
                <a14:useLocalDpi xmlns:a14="http://schemas.microsoft.com/office/drawing/2010/main" val="0"/>
              </a:ext>
            </a:extLst>
          </a:blip>
          <a:srcRect l="16626" r="16626"/>
          <a:stretch/>
        </p:blipFill>
        <p:spPr>
          <a:xfrm>
            <a:off x="7381877" y="1920376"/>
            <a:ext cx="2240839" cy="2240839"/>
          </a:xfrm>
          <a:prstGeom prst="ellipse">
            <a:avLst/>
          </a:prstGeom>
        </p:spPr>
      </p:pic>
      <p:pic>
        <p:nvPicPr>
          <p:cNvPr id="9" name="Picture 8" descr="A group of children walking on a sidewalk&#10;&#10;Description automatically generated">
            <a:extLst>
              <a:ext uri="{FF2B5EF4-FFF2-40B4-BE49-F238E27FC236}">
                <a16:creationId xmlns:a16="http://schemas.microsoft.com/office/drawing/2014/main" id="{44A01B21-6BD0-2391-36CE-7D511A0928FB}"/>
              </a:ext>
            </a:extLst>
          </p:cNvPr>
          <p:cNvPicPr>
            <a:picLocks noChangeAspect="1"/>
          </p:cNvPicPr>
          <p:nvPr/>
        </p:nvPicPr>
        <p:blipFill rotWithShape="1">
          <a:blip r:embed="rId8">
            <a:extLst>
              <a:ext uri="{28A0092B-C50C-407E-A947-70E740481C1C}">
                <a14:useLocalDpi xmlns:a14="http://schemas.microsoft.com/office/drawing/2010/main" val="0"/>
              </a:ext>
            </a:extLst>
          </a:blip>
          <a:srcRect t="21203" b="20709"/>
          <a:stretch/>
        </p:blipFill>
        <p:spPr>
          <a:xfrm>
            <a:off x="8964103" y="2767524"/>
            <a:ext cx="2826249" cy="2462550"/>
          </a:xfrm>
          <a:prstGeom prst="rect">
            <a:avLst/>
          </a:prstGeom>
          <a:ln w="38100">
            <a:solidFill>
              <a:schemeClr val="tx1"/>
            </a:solidFill>
          </a:ln>
        </p:spPr>
      </p:pic>
      <p:pic>
        <p:nvPicPr>
          <p:cNvPr id="15" name="Picture 14" descr="A person playing a guitar in front of a crowd of people&#10;&#10;Description automatically generated">
            <a:extLst>
              <a:ext uri="{FF2B5EF4-FFF2-40B4-BE49-F238E27FC236}">
                <a16:creationId xmlns:a16="http://schemas.microsoft.com/office/drawing/2014/main" id="{A03937BE-B834-52B6-456F-608F3DB1E930}"/>
              </a:ext>
            </a:extLst>
          </p:cNvPr>
          <p:cNvPicPr>
            <a:picLocks noChangeAspect="1"/>
          </p:cNvPicPr>
          <p:nvPr/>
        </p:nvPicPr>
        <p:blipFill rotWithShape="1">
          <a:blip r:embed="rId9">
            <a:extLst>
              <a:ext uri="{28A0092B-C50C-407E-A947-70E740481C1C}">
                <a14:useLocalDpi xmlns:a14="http://schemas.microsoft.com/office/drawing/2010/main" val="0"/>
              </a:ext>
            </a:extLst>
          </a:blip>
          <a:srcRect l="21875" r="21875"/>
          <a:stretch/>
        </p:blipFill>
        <p:spPr>
          <a:xfrm>
            <a:off x="7207011" y="4394385"/>
            <a:ext cx="2706290" cy="2706290"/>
          </a:xfrm>
          <a:prstGeom prst="ellipse">
            <a:avLst/>
          </a:prstGeom>
        </p:spPr>
      </p:pic>
      <p:pic>
        <p:nvPicPr>
          <p:cNvPr id="24" name="Picture 23">
            <a:extLst>
              <a:ext uri="{FF2B5EF4-FFF2-40B4-BE49-F238E27FC236}">
                <a16:creationId xmlns:a16="http://schemas.microsoft.com/office/drawing/2014/main" id="{AEE10A1B-57D9-18A1-92AB-4553A1A64E5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Tree>
    <p:extLst>
      <p:ext uri="{BB962C8B-B14F-4D97-AF65-F5344CB8AC3E}">
        <p14:creationId xmlns:p14="http://schemas.microsoft.com/office/powerpoint/2010/main" val="453204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3_Office Them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hit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White">
      <a:majorFont>
        <a:latin typeface="Aileron-Bold"/>
        <a:ea typeface="Aileron-Bold"/>
        <a:cs typeface="Aileron-Bold"/>
      </a:majorFont>
      <a:minorFont>
        <a:latin typeface="Aileron-Bold"/>
        <a:ea typeface="Aileron-Bold"/>
        <a:cs typeface="Aileron-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8B8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1" u="none" strike="noStrike" cap="none" spc="0" normalizeH="0" baseline="0">
            <a:ln>
              <a:noFill/>
            </a:ln>
            <a:solidFill>
              <a:srgbClr val="FFFFFF"/>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rnd">
          <a:solidFill>
            <a:srgbClr val="000000"/>
          </a:solidFill>
          <a:custDash>
            <a:ds d="100000" sp="200000"/>
          </a:custDash>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400" b="0" i="1" u="none" strike="noStrike" cap="all" spc="170" normalizeH="0" baseline="0">
            <a:ln>
              <a:noFill/>
            </a:ln>
            <a:solidFill>
              <a:srgbClr val="8F8B8B"/>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ArtsWave Them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Wave Theme" id="{1952EECE-0B36-478B-8039-2D6A248C6D53}" vid="{D5D6FDCC-A0FA-4722-814D-E3EE79C89D3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1DDBE73EB414E99E409989B696FB9" ma:contentTypeVersion="13" ma:contentTypeDescription="Create a new document." ma:contentTypeScope="" ma:versionID="305f1ba76f66c1582a884108d31ec198">
  <xsd:schema xmlns:xsd="http://www.w3.org/2001/XMLSchema" xmlns:xs="http://www.w3.org/2001/XMLSchema" xmlns:p="http://schemas.microsoft.com/office/2006/metadata/properties" xmlns:ns2="cc2987e7-e9e1-49b7-a395-85a800fd1c4d" xmlns:ns3="99283068-6ed8-4c11-9875-f054eb9b9fdd" targetNamespace="http://schemas.microsoft.com/office/2006/metadata/properties" ma:root="true" ma:fieldsID="b6ee15500e471c4571a88f7f13492862" ns2:_="" ns3:_="">
    <xsd:import namespace="cc2987e7-e9e1-49b7-a395-85a800fd1c4d"/>
    <xsd:import namespace="99283068-6ed8-4c11-9875-f054eb9b9f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987e7-e9e1-49b7-a395-85a800fd1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93c75d4-feb0-4c1f-9bf7-315d506cbe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283068-6ed8-4c11-9875-f054eb9b9f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2f002e4-aee2-4ca9-81c5-f567b7558d3c}" ma:internalName="TaxCatchAll" ma:showField="CatchAllData" ma:web="99283068-6ed8-4c11-9875-f054eb9b9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9283068-6ed8-4c11-9875-f054eb9b9fdd" xsi:nil="true"/>
    <lcf76f155ced4ddcb4097134ff3c332f xmlns="cc2987e7-e9e1-49b7-a395-85a800fd1c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57AFA5-86C0-4E1D-B562-FF0DD8AD5F0D}"/>
</file>

<file path=customXml/itemProps2.xml><?xml version="1.0" encoding="utf-8"?>
<ds:datastoreItem xmlns:ds="http://schemas.openxmlformats.org/officeDocument/2006/customXml" ds:itemID="{2A391C01-652E-49D0-9E31-20F9A4B8091B}">
  <ds:schemaRefs>
    <ds:schemaRef ds:uri="http://schemas.microsoft.com/sharepoint/v3/contenttype/forms"/>
  </ds:schemaRefs>
</ds:datastoreItem>
</file>

<file path=customXml/itemProps3.xml><?xml version="1.0" encoding="utf-8"?>
<ds:datastoreItem xmlns:ds="http://schemas.openxmlformats.org/officeDocument/2006/customXml" ds:itemID="{5B19A083-138C-4C55-AC2E-A1543C85A8B1}">
  <ds:schemaRefs>
    <ds:schemaRef ds:uri="http://purl.org/dc/elements/1.1/"/>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7cdfa80b-6c7d-449c-a627-f08a80a43c29"/>
    <ds:schemaRef ds:uri="99283068-6ed8-4c11-9875-f054eb9b9fdd"/>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ArtsWave Theme</Template>
  <TotalTime>1277</TotalTime>
  <Words>3996</Words>
  <Application>Microsoft Office PowerPoint</Application>
  <PresentationFormat>Widescreen</PresentationFormat>
  <Paragraphs>387</Paragraphs>
  <Slides>30</Slides>
  <Notes>28</Notes>
  <HiddenSlides>14</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Aileron-Bold</vt:lpstr>
      <vt:lpstr>Aileron-Regular</vt:lpstr>
      <vt:lpstr>Arial</vt:lpstr>
      <vt:lpstr>Arvo</vt:lpstr>
      <vt:lpstr>Calibri</vt:lpstr>
      <vt:lpstr>Century Gothic</vt:lpstr>
      <vt:lpstr>Helvetica Light</vt:lpstr>
      <vt:lpstr>Open Sans</vt:lpstr>
      <vt:lpstr>TradeGothic</vt:lpstr>
      <vt:lpstr>TradeGothic</vt:lpstr>
      <vt:lpstr>TradeGothic-Bd2</vt:lpstr>
      <vt:lpstr>3_Office Theme</vt:lpstr>
      <vt:lpstr>1_White</vt:lpstr>
      <vt:lpstr>ArtsWave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Strand</dc:creator>
  <cp:lastModifiedBy>Jonathan Buening</cp:lastModifiedBy>
  <cp:revision>2</cp:revision>
  <dcterms:created xsi:type="dcterms:W3CDTF">2023-08-07T19:43:31Z</dcterms:created>
  <dcterms:modified xsi:type="dcterms:W3CDTF">2023-12-19T03:32:57Z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0x0101000691DDBE73EB414E99E409989B696FB9</vt:lpwstr>
  </property>
  <property fmtid="{D5CDD505-2E9C-101B-9397-08002B2CF9AE}" pid="3" name="MediaServiceImageTags">
    <vt:lpwstr/>
  </property>
</Properties>
</file>