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851" r:id="rId6"/>
    <p:sldId id="256" r:id="rId7"/>
    <p:sldId id="853" r:id="rId8"/>
    <p:sldId id="852" r:id="rId9"/>
    <p:sldId id="854" r:id="rId10"/>
    <p:sldId id="257" r:id="rId11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EAE9B-8934-FE9F-EB81-176DA16FD162}" v="81" dt="2023-06-28T17:53:55.951"/>
    <p1510:client id="{84F47068-EA9A-47FD-9DDD-F46CD0E144C7}" v="4" dt="2023-06-07T19:23:40.919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5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5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1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4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6C1D-2614-4D3D-A55D-822FCBB08B9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2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7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70B7-4FAC-4FE1-B22F-8D7D6E1A080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7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7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377190" rtl="0" eaLnBrk="1" latinLnBrk="0" hangingPunct="1">
        <a:lnSpc>
          <a:spcPct val="90000"/>
        </a:lnSpc>
        <a:spcBef>
          <a:spcPct val="0"/>
        </a:spcBef>
        <a:buNone/>
        <a:defRPr sz="18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298" indent="-94298" algn="l" defTabSz="37719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1pPr>
      <a:lvl2pPr marL="282893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471488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60083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4pPr>
      <a:lvl5pPr marL="848678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5pPr>
      <a:lvl6pPr marL="1037273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6pPr>
      <a:lvl7pPr marL="1225868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7pPr>
      <a:lvl8pPr marL="1414463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8pPr>
      <a:lvl9pPr marL="1603058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1pPr>
      <a:lvl2pPr marL="188595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3pPr>
      <a:lvl4pPr marL="565785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4pPr>
      <a:lvl5pPr marL="75438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6pPr>
      <a:lvl7pPr marL="113157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7pPr>
      <a:lvl8pPr marL="1320165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8pPr>
      <a:lvl9pPr marL="150876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05735-063F-7CBC-8789-4999DAB1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56" y="1275976"/>
            <a:ext cx="9487352" cy="4721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FE0CC-8923-CD5E-4D17-5BA06DFF3120}"/>
              </a:ext>
            </a:extLst>
          </p:cNvPr>
          <p:cNvSpPr txBox="1"/>
          <p:nvPr/>
        </p:nvSpPr>
        <p:spPr>
          <a:xfrm>
            <a:off x="295356" y="378387"/>
            <a:ext cx="8050663" cy="65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7190">
              <a:lnSpc>
                <a:spcPct val="120000"/>
              </a:lnSpc>
            </a:pPr>
            <a:r>
              <a:rPr lang="en-US" sz="1600" b="1" i="1" cap="all" spc="70">
                <a:solidFill>
                  <a:srgbClr val="101820"/>
                </a:solidFill>
                <a:latin typeface="Century Gothic" panose="020B0502020202020204" pitchFamily="34" charset="0"/>
                <a:sym typeface="Arvo"/>
              </a:rPr>
              <a:t>“Our Golden City of the Arts” (2022) by Cedric Michael Cox</a:t>
            </a:r>
          </a:p>
          <a:p>
            <a:pPr defTabSz="377190">
              <a:lnSpc>
                <a:spcPct val="120000"/>
              </a:lnSpc>
            </a:pPr>
            <a:r>
              <a:rPr lang="en-US" sz="1600" cap="all" spc="70">
                <a:solidFill>
                  <a:srgbClr val="111921"/>
                </a:solidFill>
                <a:latin typeface="Century Gothic" panose="020B0502020202020204" pitchFamily="34" charset="0"/>
                <a:sym typeface="Arvo"/>
              </a:rPr>
              <a:t>Commissioned for ArtsWave 100</a:t>
            </a:r>
            <a:endParaRPr lang="en-US" sz="1600" b="1" i="1" cap="all" spc="70">
              <a:solidFill>
                <a:srgbClr val="101820"/>
              </a:solidFill>
              <a:latin typeface="Century Gothic" panose="020B0502020202020204" pitchFamily="34" charset="0"/>
              <a:sym typeface="Arv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D80F42-C540-5EA3-8633-7B03657B2CE3}"/>
              </a:ext>
            </a:extLst>
          </p:cNvPr>
          <p:cNvSpPr txBox="1"/>
          <p:nvPr/>
        </p:nvSpPr>
        <p:spPr>
          <a:xfrm>
            <a:off x="295356" y="6331735"/>
            <a:ext cx="4886244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0519" hangingPunct="0">
              <a:lnSpc>
                <a:spcPct val="120000"/>
              </a:lnSpc>
            </a:pPr>
            <a:r>
              <a:rPr lang="en-US" i="1" kern="0" cap="all" spc="70">
                <a:latin typeface="Arvo"/>
                <a:sym typeface="Arvo"/>
              </a:rPr>
              <a:t>Identify the 22 organizations included in the piece for a chance to win a prize.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3CE9A4DC-5449-BB88-C3E9-38C7081BF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36" y="6830712"/>
            <a:ext cx="1294801" cy="8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06FDA-341E-A543-CDDF-27EA6B32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745043"/>
            <a:ext cx="9487352" cy="4721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64C27-B6AD-2658-2D00-F4F210CBFFF7}"/>
              </a:ext>
            </a:extLst>
          </p:cNvPr>
          <p:cNvSpPr txBox="1"/>
          <p:nvPr/>
        </p:nvSpPr>
        <p:spPr>
          <a:xfrm>
            <a:off x="147637" y="70968"/>
            <a:ext cx="948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Century Gothic" panose="020B0502020202020204" pitchFamily="34" charset="0"/>
              </a:rPr>
              <a:t>“Our Golden City of the Arts” (2022) by Cedric Michael Cox</a:t>
            </a:r>
          </a:p>
          <a:p>
            <a:r>
              <a:rPr lang="en-US" sz="1600" b="0" i="0">
                <a:solidFill>
                  <a:srgbClr val="111921"/>
                </a:solidFill>
                <a:effectLst/>
                <a:latin typeface="Century Gothic" panose="020B0502020202020204" pitchFamily="34" charset="0"/>
              </a:rPr>
              <a:t>Commissioned for ArtsWave 100</a:t>
            </a:r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7857028-F8AC-5F36-2488-3800C70A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17979"/>
              </p:ext>
            </p:extLst>
          </p:nvPr>
        </p:nvGraphicFramePr>
        <p:xfrm>
          <a:off x="194811" y="5599327"/>
          <a:ext cx="3095791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704631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9971172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6963792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852801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0009874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2060363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4884939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55049019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B4729CA-12D5-35E6-2204-CB290A9D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26984"/>
              </p:ext>
            </p:extLst>
          </p:nvPr>
        </p:nvGraphicFramePr>
        <p:xfrm>
          <a:off x="6767798" y="5588054"/>
          <a:ext cx="3095791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706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772085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8205175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7207409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613444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488692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2616628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7372505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4136879426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B39B9EEB-C012-904B-FC10-0C567887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02378"/>
              </p:ext>
            </p:extLst>
          </p:nvPr>
        </p:nvGraphicFramePr>
        <p:xfrm>
          <a:off x="3481304" y="5596820"/>
          <a:ext cx="3095791" cy="2057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704631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6562253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3840951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8167328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606918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5029500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431819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4944626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781558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58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CA20B-8EA6-9EE9-BC6E-EE055DD27B81}"/>
              </a:ext>
            </a:extLst>
          </p:cNvPr>
          <p:cNvSpPr txBox="1"/>
          <p:nvPr/>
        </p:nvSpPr>
        <p:spPr>
          <a:xfrm>
            <a:off x="607177" y="2116485"/>
            <a:ext cx="88440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 the following page is a randomized list of the buildings represented in the painting (copied three times so you may print and cut).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You may have players guess the buildings outright, or you may make things a little easier by providing this list of available choices.</a:t>
            </a:r>
          </a:p>
        </p:txBody>
      </p:sp>
    </p:spTree>
    <p:extLst>
      <p:ext uri="{BB962C8B-B14F-4D97-AF65-F5344CB8AC3E}">
        <p14:creationId xmlns:p14="http://schemas.microsoft.com/office/powerpoint/2010/main" val="245419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A picture containing text, screenshot, font, black and white&#10;&#10;Description automatically generated">
            <a:extLst>
              <a:ext uri="{FF2B5EF4-FFF2-40B4-BE49-F238E27FC236}">
                <a16:creationId xmlns:a16="http://schemas.microsoft.com/office/drawing/2014/main" id="{EDC29E09-7811-8494-F9B8-80C6EEDA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87" y="497013"/>
            <a:ext cx="2742396" cy="6363556"/>
          </a:xfrm>
          <a:prstGeom prst="rect">
            <a:avLst/>
          </a:prstGeom>
        </p:spPr>
      </p:pic>
      <p:pic>
        <p:nvPicPr>
          <p:cNvPr id="17" name="Picture 16" descr="A picture containing text, screenshot, font, black and white&#10;&#10;Description automatically generated">
            <a:extLst>
              <a:ext uri="{FF2B5EF4-FFF2-40B4-BE49-F238E27FC236}">
                <a16:creationId xmlns:a16="http://schemas.microsoft.com/office/drawing/2014/main" id="{00FA8232-BB3F-7075-2D3A-105040B5D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77" y="497012"/>
            <a:ext cx="2742396" cy="6363556"/>
          </a:xfrm>
          <a:prstGeom prst="rect">
            <a:avLst/>
          </a:prstGeom>
        </p:spPr>
      </p:pic>
      <p:pic>
        <p:nvPicPr>
          <p:cNvPr id="18" name="Picture 16" descr="A picture containing text, screenshot, font, black and white&#10;&#10;Description automatically generated">
            <a:extLst>
              <a:ext uri="{FF2B5EF4-FFF2-40B4-BE49-F238E27FC236}">
                <a16:creationId xmlns:a16="http://schemas.microsoft.com/office/drawing/2014/main" id="{BC7C50C4-BFC0-B2A6-DA1A-22746AD6A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724" y="497012"/>
            <a:ext cx="2742396" cy="63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6AFBE2-FC37-86F7-C9BB-2B69C55939E1}"/>
              </a:ext>
            </a:extLst>
          </p:cNvPr>
          <p:cNvSpPr txBox="1"/>
          <p:nvPr/>
        </p:nvSpPr>
        <p:spPr>
          <a:xfrm>
            <a:off x="607177" y="3101370"/>
            <a:ext cx="884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following page contains the building answers for each spot for your reference. Be sure that you do NOT share with any </a:t>
            </a:r>
            <a:r>
              <a:rPr lang="en-US" sz="3200"/>
              <a:t>players before you are ready!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101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06FDA-341E-A543-CDDF-27EA6B32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745043"/>
            <a:ext cx="9487352" cy="4721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64C27-B6AD-2658-2D00-F4F210CBFFF7}"/>
              </a:ext>
            </a:extLst>
          </p:cNvPr>
          <p:cNvSpPr txBox="1"/>
          <p:nvPr/>
        </p:nvSpPr>
        <p:spPr>
          <a:xfrm>
            <a:off x="147637" y="70968"/>
            <a:ext cx="948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Century Gothic" panose="020B0502020202020204" pitchFamily="34" charset="0"/>
              </a:rPr>
              <a:t>“Our Golden City of the Arts” (2022) by Cedric Michael Cox</a:t>
            </a:r>
          </a:p>
          <a:p>
            <a:r>
              <a:rPr lang="en-US" sz="1600" b="0" i="0">
                <a:solidFill>
                  <a:srgbClr val="111921"/>
                </a:solidFill>
                <a:effectLst/>
                <a:latin typeface="Century Gothic" panose="020B0502020202020204" pitchFamily="34" charset="0"/>
              </a:rPr>
              <a:t>Commissioned for ArtsWave 100</a:t>
            </a:r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7857028-F8AC-5F36-2488-3800C70A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51713"/>
              </p:ext>
            </p:extLst>
          </p:nvPr>
        </p:nvGraphicFramePr>
        <p:xfrm>
          <a:off x="194811" y="5599327"/>
          <a:ext cx="3453264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327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016937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Ensemble Theatre Cincinnati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71172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The Carnegie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3792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Playhouse in the Park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2801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050" err="1">
                          <a:latin typeface="Century Gothic" panose="020B0502020202020204" pitchFamily="34" charset="0"/>
                        </a:rPr>
                        <a:t>Nat’l</a:t>
                      </a:r>
                      <a:r>
                        <a:rPr lang="en-US" sz="1050">
                          <a:latin typeface="Century Gothic" panose="020B0502020202020204" pitchFamily="34" charset="0"/>
                        </a:rPr>
                        <a:t> Underground Railroad Freedom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09874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Cincinnati Music Hall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60363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Taft Museum of Art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84939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Clifton Cultural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049019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B4729CA-12D5-35E6-2204-CB290A9D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63210"/>
              </p:ext>
            </p:extLst>
          </p:nvPr>
        </p:nvGraphicFramePr>
        <p:xfrm>
          <a:off x="6913497" y="5597886"/>
          <a:ext cx="2950092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471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641621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Five Points Alley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05175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Cincinnati Ballet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07409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050" err="1">
                          <a:latin typeface="Century Gothic" panose="020B0502020202020204" pitchFamily="34" charset="0"/>
                        </a:rPr>
                        <a:t>Aronoff</a:t>
                      </a:r>
                      <a:r>
                        <a:rPr lang="en-US" sz="1050">
                          <a:latin typeface="Century Gothic" panose="020B0502020202020204" pitchFamily="34" charset="0"/>
                        </a:rPr>
                        <a:t>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3444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Cincinnati Shakespeare Company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8692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Cincinnati Art Museum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6628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entury Gothic" panose="020B0502020202020204" pitchFamily="34" charset="0"/>
                        </a:rPr>
                        <a:t>  Kennedy Heights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72505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Elementz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6879426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B39B9EEB-C012-904B-FC10-0C567887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33688"/>
              </p:ext>
            </p:extLst>
          </p:nvPr>
        </p:nvGraphicFramePr>
        <p:xfrm>
          <a:off x="3805740" y="5597886"/>
          <a:ext cx="2950092" cy="2057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558932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entury Gothic"/>
                        </a:rPr>
                        <a:t>#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entury Gothic"/>
                        </a:rPr>
                        <a:t> 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entury Gothic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entury Gothic"/>
                        </a:rPr>
                        <a:t>  Incline Theater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2253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entury Gothic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entury Gothic"/>
                        </a:rPr>
                        <a:t>  Memorial Hall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40951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entury Gothic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entury Gothic"/>
                        </a:rPr>
                        <a:t>  The Barn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67328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entury Gothic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entury Gothic"/>
                        </a:rPr>
                        <a:t>  ROMAC</a:t>
                      </a:r>
                      <a:endParaRPr lang="en-US" sz="105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06918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entury Gothic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entury Gothic"/>
                        </a:rPr>
                        <a:t>  ARCO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29500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entury Gothic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entury Gothic"/>
                        </a:rPr>
                        <a:t>  Wyoming Fine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1819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entury Gothic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entury Gothic"/>
                        </a:rPr>
                        <a:t>  Contemporary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44626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Century Gothic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latin typeface="Century Gothic"/>
                        </a:rPr>
                        <a:t>  Cincinnati Museum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20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51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rtsWave">
      <a:dk1>
        <a:srgbClr val="101820"/>
      </a:dk1>
      <a:lt1>
        <a:srgbClr val="FFFFFF"/>
      </a:lt1>
      <a:dk2>
        <a:srgbClr val="75787B"/>
      </a:dk2>
      <a:lt2>
        <a:srgbClr val="E7E6E6"/>
      </a:lt2>
      <a:accent1>
        <a:srgbClr val="F23A30"/>
      </a:accent1>
      <a:accent2>
        <a:srgbClr val="4C008E"/>
      </a:accent2>
      <a:accent3>
        <a:srgbClr val="FFB81C"/>
      </a:accent3>
      <a:accent4>
        <a:srgbClr val="05C3DE"/>
      </a:accent4>
      <a:accent5>
        <a:srgbClr val="FE8F1D"/>
      </a:accent5>
      <a:accent6>
        <a:srgbClr val="006AC6"/>
      </a:accent6>
      <a:hlink>
        <a:srgbClr val="006AC6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f82d9-d9f8-4678-956d-b91153ed7655">
      <Terms xmlns="http://schemas.microsoft.com/office/infopath/2007/PartnerControls"/>
    </lcf76f155ced4ddcb4097134ff3c332f>
    <TaxCatchAll xmlns="99283068-6ed8-4c11-9875-f054eb9b9f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42C4D8E4B4B429FD970EB51E4F956" ma:contentTypeVersion="15" ma:contentTypeDescription="Create a new document." ma:contentTypeScope="" ma:versionID="f850c28aa6207cff1f937ef5101a33f7">
  <xsd:schema xmlns:xsd="http://www.w3.org/2001/XMLSchema" xmlns:xs="http://www.w3.org/2001/XMLSchema" xmlns:p="http://schemas.microsoft.com/office/2006/metadata/properties" xmlns:ns2="8d8f82d9-d9f8-4678-956d-b91153ed7655" xmlns:ns3="99283068-6ed8-4c11-9875-f054eb9b9fdd" targetNamespace="http://schemas.microsoft.com/office/2006/metadata/properties" ma:root="true" ma:fieldsID="a11387fa75d32d15801f0f3932cfa620" ns2:_="" ns3:_="">
    <xsd:import namespace="8d8f82d9-d9f8-4678-956d-b91153ed7655"/>
    <xsd:import namespace="99283068-6ed8-4c11-9875-f054eb9b9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f82d9-d9f8-4678-956d-b91153ed76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93c75d4-feb0-4c1f-9bf7-315d506cbe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83068-6ed8-4c11-9875-f054eb9b9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2f002e4-aee2-4ca9-81c5-f567b7558d3c}" ma:internalName="TaxCatchAll" ma:showField="CatchAllData" ma:web="99283068-6ed8-4c11-9875-f054eb9b9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AA7DE3-3381-4DD0-9A81-0FE353DA4246}">
  <ds:schemaRefs>
    <ds:schemaRef ds:uri="8d8f82d9-d9f8-4678-956d-b91153ed7655"/>
    <ds:schemaRef ds:uri="99283068-6ed8-4c11-9875-f054eb9b9fd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2B712E-86F7-40F2-9054-E5382D0B86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C5B11-63AD-439D-BC0A-C49033127BFD}">
  <ds:schemaRefs>
    <ds:schemaRef ds:uri="8d8f82d9-d9f8-4678-956d-b91153ed7655"/>
    <ds:schemaRef ds:uri="99283068-6ed8-4c11-9875-f054eb9b9f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295</Words>
  <Application>Microsoft Office PowerPoint</Application>
  <PresentationFormat>Custom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Arvo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Buening</dc:creator>
  <cp:lastModifiedBy>Zach Moning</cp:lastModifiedBy>
  <cp:revision>20</cp:revision>
  <cp:lastPrinted>2022-12-06T15:19:11Z</cp:lastPrinted>
  <dcterms:created xsi:type="dcterms:W3CDTF">2022-12-06T15:04:43Z</dcterms:created>
  <dcterms:modified xsi:type="dcterms:W3CDTF">2024-02-22T17:58:22Z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0x01010049842C4D8E4B4B429FD970EB51E4F956</vt:lpwstr>
  </property>
  <property fmtid="{D5CDD505-2E9C-101B-9397-08002B2CF9AE}" pid="3" name="MediaServiceImageTags">
    <vt:lpwstr/>
  </property>
</Properties>
</file>